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8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2C6DC-A2A9-41F8-B0F8-57B3DA631860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A2DCB-4B32-40D3-8A61-67979501B7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52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3"/>
          <p:cNvSpPr>
            <a:spLocks noGrp="1"/>
          </p:cNvSpPr>
          <p:nvPr>
            <p:ph type="pic" idx="2"/>
          </p:nvPr>
        </p:nvSpPr>
        <p:spPr>
          <a:xfrm>
            <a:off x="6654800" y="1181098"/>
            <a:ext cx="4356100" cy="4495804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3727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code/fearsomejockey/heart-disease-prediction-95-accuracy-recall/notebook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41D3184-A52B-CA85-3B04-CF77CCFDA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7105266" cy="6132576"/>
          </a:xfrm>
          <a:prstGeom prst="rect">
            <a:avLst/>
          </a:prstGeom>
        </p:spPr>
      </p:pic>
      <p:pic>
        <p:nvPicPr>
          <p:cNvPr id="43" name="Google Shape;43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433341" y="1628384"/>
            <a:ext cx="6476313" cy="3645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1"/>
          <p:cNvGrpSpPr/>
          <p:nvPr/>
        </p:nvGrpSpPr>
        <p:grpSpPr>
          <a:xfrm>
            <a:off x="429987" y="1591956"/>
            <a:ext cx="4855714" cy="3487772"/>
            <a:chOff x="1387926" y="1591956"/>
            <a:chExt cx="4855714" cy="3487772"/>
          </a:xfrm>
        </p:grpSpPr>
        <p:sp>
          <p:nvSpPr>
            <p:cNvPr id="45" name="Google Shape;45;p1"/>
            <p:cNvSpPr txBox="1"/>
            <p:nvPr/>
          </p:nvSpPr>
          <p:spPr>
            <a:xfrm>
              <a:off x="1387926" y="1591956"/>
              <a:ext cx="485571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500" b="1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心臟病</a:t>
              </a:r>
              <a:endParaRPr sz="4500" b="1" i="0" u="none" strike="noStrike" cap="none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500" b="1" i="0" u="none" strike="noStrike" cap="none" dirty="0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預測及資料視覺化</a:t>
              </a:r>
              <a:endParaRPr sz="4500" b="1" i="0" u="none" strike="noStrike" cap="none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6" name="Google Shape;46;p1"/>
            <p:cNvSpPr txBox="1"/>
            <p:nvPr/>
          </p:nvSpPr>
          <p:spPr>
            <a:xfrm>
              <a:off x="3480483" y="3756329"/>
              <a:ext cx="2763157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i="0" u="none" strike="noStrike" cap="none" dirty="0">
                <a:solidFill>
                  <a:srgbClr val="D8D8D8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 b="1" i="0" u="none" strike="noStrike" cap="none" dirty="0">
                  <a:solidFill>
                    <a:srgbClr val="D8D8D8"/>
                  </a:solidFill>
                  <a:latin typeface="PT Sans"/>
                  <a:ea typeface="PT Sans"/>
                  <a:cs typeface="PT Sans"/>
                  <a:sym typeface="PT Sans"/>
                </a:rPr>
                <a:t>謝昊廷</a:t>
              </a:r>
              <a:endParaRPr sz="2000" b="1" i="0" u="none" strike="noStrike" cap="none" dirty="0">
                <a:solidFill>
                  <a:srgbClr val="D8D8D8"/>
                </a:solidFill>
                <a:latin typeface="PT Sans"/>
                <a:ea typeface="PT Sans"/>
                <a:cs typeface="PT Sans"/>
                <a:sym typeface="PT Sans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altLang="zh-TW" sz="2000" b="1" i="0" u="none" strike="noStrike" cap="none" dirty="0">
                  <a:solidFill>
                    <a:srgbClr val="D8D8D8"/>
                  </a:solidFill>
                  <a:latin typeface="PT Sans"/>
                  <a:ea typeface="PT Sans"/>
                  <a:cs typeface="PT Sans"/>
                  <a:sym typeface="PT Sans"/>
                </a:rPr>
              </a:br>
              <a:r>
                <a:rPr lang="en-US" altLang="zh-TW" sz="2000" b="1" i="0" u="none" strike="noStrike" cap="none" dirty="0">
                  <a:solidFill>
                    <a:srgbClr val="D8D8D8"/>
                  </a:solidFill>
                  <a:latin typeface="PT Sans"/>
                  <a:ea typeface="PT Sans"/>
                  <a:cs typeface="PT Sans"/>
                  <a:sym typeface="PT Sans"/>
                </a:rPr>
                <a:t>2022.06.25</a:t>
              </a:r>
              <a:endParaRPr sz="2000" b="1" i="0" u="none" strike="noStrike" cap="none" dirty="0">
                <a:solidFill>
                  <a:srgbClr val="D8D8D8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47" name="Google Shape;47;p1"/>
          <p:cNvSpPr txBox="1"/>
          <p:nvPr/>
        </p:nvSpPr>
        <p:spPr>
          <a:xfrm>
            <a:off x="1410388" y="3004611"/>
            <a:ext cx="3875313" cy="35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BFBFBF"/>
                </a:solidFill>
                <a:latin typeface="PT Sans"/>
                <a:ea typeface="PT Sans"/>
                <a:cs typeface="PT Sans"/>
                <a:sym typeface="PT Sans"/>
              </a:rPr>
              <a:t>Heart disease prediction and Data </a:t>
            </a:r>
            <a:r>
              <a:rPr lang="zh-TW" sz="1400" b="0" i="0" u="none" strike="noStrike" cap="none" dirty="0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visualization</a:t>
            </a:r>
            <a:endParaRPr sz="1400" b="0" i="0" u="none" strike="noStrike" cap="none" dirty="0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7;p10">
            <a:extLst>
              <a:ext uri="{FF2B5EF4-FFF2-40B4-BE49-F238E27FC236}">
                <a16:creationId xmlns:a16="http://schemas.microsoft.com/office/drawing/2014/main" id="{056FAE70-2A4C-E8A5-48CB-51D2D48DE7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8;p10">
            <a:extLst>
              <a:ext uri="{FF2B5EF4-FFF2-40B4-BE49-F238E27FC236}">
                <a16:creationId xmlns:a16="http://schemas.microsoft.com/office/drawing/2014/main" id="{D20239ED-375D-6E8C-AB48-541294119052}"/>
              </a:ext>
            </a:extLst>
          </p:cNvPr>
          <p:cNvSpPr txBox="1"/>
          <p:nvPr/>
        </p:nvSpPr>
        <p:spPr>
          <a:xfrm>
            <a:off x="0" y="580571"/>
            <a:ext cx="12192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特徵比較－膽固醇</a:t>
            </a:r>
            <a:r>
              <a:rPr lang="zh-TW" altLang="en-US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、空腹血糖與心臟病</a:t>
            </a: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的情況</a:t>
            </a:r>
            <a:endParaRPr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Google Shape;209;p10">
            <a:extLst>
              <a:ext uri="{FF2B5EF4-FFF2-40B4-BE49-F238E27FC236}">
                <a16:creationId xmlns:a16="http://schemas.microsoft.com/office/drawing/2014/main" id="{F83B3817-ACB6-1EFC-F2D9-D226A0CFA6D7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5" name="Google Shape;210;p10">
              <a:extLst>
                <a:ext uri="{FF2B5EF4-FFF2-40B4-BE49-F238E27FC236}">
                  <a16:creationId xmlns:a16="http://schemas.microsoft.com/office/drawing/2014/main" id="{67F5584E-314B-B66E-1102-93E3B7694411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211;p10">
              <a:extLst>
                <a:ext uri="{FF2B5EF4-FFF2-40B4-BE49-F238E27FC236}">
                  <a16:creationId xmlns:a16="http://schemas.microsoft.com/office/drawing/2014/main" id="{1046DED3-F376-4AB7-5187-45645272AED8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212;p10">
              <a:extLst>
                <a:ext uri="{FF2B5EF4-FFF2-40B4-BE49-F238E27FC236}">
                  <a16:creationId xmlns:a16="http://schemas.microsoft.com/office/drawing/2014/main" id="{AB3BBC6C-CB5A-6971-AD43-3FAC0D898724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213;p10">
              <a:extLst>
                <a:ext uri="{FF2B5EF4-FFF2-40B4-BE49-F238E27FC236}">
                  <a16:creationId xmlns:a16="http://schemas.microsoft.com/office/drawing/2014/main" id="{733AB5C4-338C-F353-ED88-965479078431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214;p10">
              <a:extLst>
                <a:ext uri="{FF2B5EF4-FFF2-40B4-BE49-F238E27FC236}">
                  <a16:creationId xmlns:a16="http://schemas.microsoft.com/office/drawing/2014/main" id="{593F5A27-DB44-CAFE-8ED7-B7E440EF2FC6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215;p10">
              <a:extLst>
                <a:ext uri="{FF2B5EF4-FFF2-40B4-BE49-F238E27FC236}">
                  <a16:creationId xmlns:a16="http://schemas.microsoft.com/office/drawing/2014/main" id="{55D48EFF-F1ED-E577-CD26-E9D020592296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216;p10">
              <a:extLst>
                <a:ext uri="{FF2B5EF4-FFF2-40B4-BE49-F238E27FC236}">
                  <a16:creationId xmlns:a16="http://schemas.microsoft.com/office/drawing/2014/main" id="{35E19C96-9B1C-5414-70EB-7AF7575E4F8C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32E2F34-5EF4-8E43-9DCD-5426DCF4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0" y="2554429"/>
            <a:ext cx="5588936" cy="407497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F445EBA-939B-3548-AC2C-817D3ECB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10" y="2554429"/>
            <a:ext cx="5588936" cy="407497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196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3;p11">
            <a:extLst>
              <a:ext uri="{FF2B5EF4-FFF2-40B4-BE49-F238E27FC236}">
                <a16:creationId xmlns:a16="http://schemas.microsoft.com/office/drawing/2014/main" id="{39920162-4346-4DFE-1307-D33AD9359F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24;p11">
            <a:extLst>
              <a:ext uri="{FF2B5EF4-FFF2-40B4-BE49-F238E27FC236}">
                <a16:creationId xmlns:a16="http://schemas.microsoft.com/office/drawing/2014/main" id="{19FBC7EE-E06B-466C-01C6-9E50C5DAAD53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特徵比較－最大心跳速率與心臟病的情況</a:t>
            </a:r>
            <a:endParaRPr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Google Shape;225;p11">
            <a:extLst>
              <a:ext uri="{FF2B5EF4-FFF2-40B4-BE49-F238E27FC236}">
                <a16:creationId xmlns:a16="http://schemas.microsoft.com/office/drawing/2014/main" id="{399AB1EF-50B0-55F5-5EAD-27F08EAC3D23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5" name="Google Shape;226;p11">
              <a:extLst>
                <a:ext uri="{FF2B5EF4-FFF2-40B4-BE49-F238E27FC236}">
                  <a16:creationId xmlns:a16="http://schemas.microsoft.com/office/drawing/2014/main" id="{5C1AC0A0-7765-AA99-B352-D3D75CABB56A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227;p11">
              <a:extLst>
                <a:ext uri="{FF2B5EF4-FFF2-40B4-BE49-F238E27FC236}">
                  <a16:creationId xmlns:a16="http://schemas.microsoft.com/office/drawing/2014/main" id="{E8C8A1C2-DC1F-51D0-DF02-56F593848226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228;p11">
              <a:extLst>
                <a:ext uri="{FF2B5EF4-FFF2-40B4-BE49-F238E27FC236}">
                  <a16:creationId xmlns:a16="http://schemas.microsoft.com/office/drawing/2014/main" id="{483BEA77-E6D6-B80E-6E91-3FB2E1ED3B6C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229;p11">
              <a:extLst>
                <a:ext uri="{FF2B5EF4-FFF2-40B4-BE49-F238E27FC236}">
                  <a16:creationId xmlns:a16="http://schemas.microsoft.com/office/drawing/2014/main" id="{1B459D65-967A-FCC7-AB23-B1C7CA4B7426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230;p11">
              <a:extLst>
                <a:ext uri="{FF2B5EF4-FFF2-40B4-BE49-F238E27FC236}">
                  <a16:creationId xmlns:a16="http://schemas.microsoft.com/office/drawing/2014/main" id="{13E1C73A-F0D0-C0BC-72EA-ACE5BE6DC3CF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231;p11">
              <a:extLst>
                <a:ext uri="{FF2B5EF4-FFF2-40B4-BE49-F238E27FC236}">
                  <a16:creationId xmlns:a16="http://schemas.microsoft.com/office/drawing/2014/main" id="{48241347-D9E2-6820-F241-B739BB09DE53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232;p11">
              <a:extLst>
                <a:ext uri="{FF2B5EF4-FFF2-40B4-BE49-F238E27FC236}">
                  <a16:creationId xmlns:a16="http://schemas.microsoft.com/office/drawing/2014/main" id="{F83331C3-A258-673E-C6A5-3624F574581D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233;p11">
            <a:extLst>
              <a:ext uri="{FF2B5EF4-FFF2-40B4-BE49-F238E27FC236}">
                <a16:creationId xmlns:a16="http://schemas.microsoft.com/office/drawing/2014/main" id="{256A3B12-AF52-5AB8-6EB4-067C7D3F54AA}"/>
              </a:ext>
            </a:extLst>
          </p:cNvPr>
          <p:cNvSpPr txBox="1"/>
          <p:nvPr/>
        </p:nvSpPr>
        <p:spPr>
          <a:xfrm>
            <a:off x="6747620" y="2568197"/>
            <a:ext cx="4747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Char char="⮚"/>
            </a:pPr>
            <a:r>
              <a:rPr lang="zh-TW" sz="16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br>
              <a:rPr lang="zh-TW" sz="16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6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心臟病。</a:t>
            </a:r>
            <a:endParaRPr sz="1600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" name="Google Shape;234;p11">
            <a:extLst>
              <a:ext uri="{FF2B5EF4-FFF2-40B4-BE49-F238E27FC236}">
                <a16:creationId xmlns:a16="http://schemas.microsoft.com/office/drawing/2014/main" id="{6BC3F865-EC2A-614D-B4C4-BE308F8FF5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736" y="2568197"/>
            <a:ext cx="4844878" cy="385588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E39EA2-60CE-F041-5988-E26A1025E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1" t="46816" r="53476" b="11111"/>
          <a:stretch/>
        </p:blipFill>
        <p:spPr>
          <a:xfrm>
            <a:off x="5593453" y="2048405"/>
            <a:ext cx="6300506" cy="4485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844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5;p13">
            <a:extLst>
              <a:ext uri="{FF2B5EF4-FFF2-40B4-BE49-F238E27FC236}">
                <a16:creationId xmlns:a16="http://schemas.microsoft.com/office/drawing/2014/main" id="{94DFA0BD-68DE-D74B-475F-8CCC054D83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56;p13">
            <a:extLst>
              <a:ext uri="{FF2B5EF4-FFF2-40B4-BE49-F238E27FC236}">
                <a16:creationId xmlns:a16="http://schemas.microsoft.com/office/drawing/2014/main" id="{DC6F2AE4-4CFA-E536-9314-EEFBF01F82B5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特徵比較－運動</a:t>
            </a:r>
            <a:r>
              <a:rPr lang="zh-TW" altLang="en-US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、心電圖</a:t>
            </a: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與心臟病的情況</a:t>
            </a:r>
            <a:endParaRPr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Google Shape;257;p13">
            <a:extLst>
              <a:ext uri="{FF2B5EF4-FFF2-40B4-BE49-F238E27FC236}">
                <a16:creationId xmlns:a16="http://schemas.microsoft.com/office/drawing/2014/main" id="{523022DE-6B95-059C-DB2B-F95BED3292F8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5" name="Google Shape;258;p13">
              <a:extLst>
                <a:ext uri="{FF2B5EF4-FFF2-40B4-BE49-F238E27FC236}">
                  <a16:creationId xmlns:a16="http://schemas.microsoft.com/office/drawing/2014/main" id="{17A65232-3787-9D09-81BF-879FF3D66579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259;p13">
              <a:extLst>
                <a:ext uri="{FF2B5EF4-FFF2-40B4-BE49-F238E27FC236}">
                  <a16:creationId xmlns:a16="http://schemas.microsoft.com/office/drawing/2014/main" id="{BC42947E-CBF4-5B6E-F1AA-3308C8B28FEC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260;p13">
              <a:extLst>
                <a:ext uri="{FF2B5EF4-FFF2-40B4-BE49-F238E27FC236}">
                  <a16:creationId xmlns:a16="http://schemas.microsoft.com/office/drawing/2014/main" id="{562C4949-37A2-74E1-C30C-05E91C991AE6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261;p13">
              <a:extLst>
                <a:ext uri="{FF2B5EF4-FFF2-40B4-BE49-F238E27FC236}">
                  <a16:creationId xmlns:a16="http://schemas.microsoft.com/office/drawing/2014/main" id="{7ED6DE8B-BBFD-C307-7154-9CBF6253EA73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262;p13">
              <a:extLst>
                <a:ext uri="{FF2B5EF4-FFF2-40B4-BE49-F238E27FC236}">
                  <a16:creationId xmlns:a16="http://schemas.microsoft.com/office/drawing/2014/main" id="{B45D8A31-33FA-9F44-823B-AFC48CA53910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263;p13">
              <a:extLst>
                <a:ext uri="{FF2B5EF4-FFF2-40B4-BE49-F238E27FC236}">
                  <a16:creationId xmlns:a16="http://schemas.microsoft.com/office/drawing/2014/main" id="{40269957-326A-5890-F1B5-2DEC05DFEE65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264;p13">
              <a:extLst>
                <a:ext uri="{FF2B5EF4-FFF2-40B4-BE49-F238E27FC236}">
                  <a16:creationId xmlns:a16="http://schemas.microsoft.com/office/drawing/2014/main" id="{9B1B56C2-6B9B-8DF8-5B8F-63CCBC493F0A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32389C2F-39CA-6A45-83BB-06BDAA15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96" y="2473988"/>
            <a:ext cx="5717178" cy="416847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1564050-E75B-1D43-B6F4-878124F9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48" y="2473988"/>
            <a:ext cx="5717178" cy="416847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10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9;p12">
            <a:extLst>
              <a:ext uri="{FF2B5EF4-FFF2-40B4-BE49-F238E27FC236}">
                <a16:creationId xmlns:a16="http://schemas.microsoft.com/office/drawing/2014/main" id="{F72B1B57-446F-B85A-31C6-3BCEF9476B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40;p12">
            <a:extLst>
              <a:ext uri="{FF2B5EF4-FFF2-40B4-BE49-F238E27FC236}">
                <a16:creationId xmlns:a16="http://schemas.microsoft.com/office/drawing/2014/main" id="{F85C45A6-78E7-5C28-C8B4-343CC9A36AB8}"/>
              </a:ext>
            </a:extLst>
          </p:cNvPr>
          <p:cNvSpPr txBox="1"/>
          <p:nvPr/>
        </p:nvSpPr>
        <p:spPr>
          <a:xfrm>
            <a:off x="0" y="540693"/>
            <a:ext cx="12192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特徵比較－</a:t>
            </a:r>
            <a:r>
              <a:rPr lang="en-US" alt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ST</a:t>
            </a:r>
            <a:r>
              <a:rPr lang="zh-TW" altLang="en-US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值、</a:t>
            </a:r>
            <a:r>
              <a:rPr lang="en-US" alt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ST</a:t>
            </a:r>
            <a:r>
              <a:rPr lang="zh-CN" altLang="en-US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段走向</a:t>
            </a: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與心臟病的情況</a:t>
            </a:r>
            <a:endParaRPr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536BC20-A7B2-FAE5-AABF-5EADA16B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5" t="41526" r="52080" b="16390"/>
          <a:stretch/>
        </p:blipFill>
        <p:spPr>
          <a:xfrm>
            <a:off x="231731" y="2299878"/>
            <a:ext cx="5856561" cy="418147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7E966F-B87C-5348-B656-C8F14D41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40" y="2299878"/>
            <a:ext cx="5735008" cy="418147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oogle Shape;257;p13">
            <a:extLst>
              <a:ext uri="{FF2B5EF4-FFF2-40B4-BE49-F238E27FC236}">
                <a16:creationId xmlns:a16="http://schemas.microsoft.com/office/drawing/2014/main" id="{A6F73517-5596-5644-802D-B70EF7A82CBE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9" name="Google Shape;258;p13">
              <a:extLst>
                <a:ext uri="{FF2B5EF4-FFF2-40B4-BE49-F238E27FC236}">
                  <a16:creationId xmlns:a16="http://schemas.microsoft.com/office/drawing/2014/main" id="{06EA0EF1-C7B6-1D45-9BC5-AFDBF780C9AE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259;p13">
              <a:extLst>
                <a:ext uri="{FF2B5EF4-FFF2-40B4-BE49-F238E27FC236}">
                  <a16:creationId xmlns:a16="http://schemas.microsoft.com/office/drawing/2014/main" id="{58B8A896-7133-084E-A814-6056C57C5724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260;p13">
              <a:extLst>
                <a:ext uri="{FF2B5EF4-FFF2-40B4-BE49-F238E27FC236}">
                  <a16:creationId xmlns:a16="http://schemas.microsoft.com/office/drawing/2014/main" id="{D909B3A8-CE3C-514D-8E7C-8FDE760B7F17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261;p13">
              <a:extLst>
                <a:ext uri="{FF2B5EF4-FFF2-40B4-BE49-F238E27FC236}">
                  <a16:creationId xmlns:a16="http://schemas.microsoft.com/office/drawing/2014/main" id="{AC8B1C51-3B4A-CC41-B26F-DF3F84CC6317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262;p13">
              <a:extLst>
                <a:ext uri="{FF2B5EF4-FFF2-40B4-BE49-F238E27FC236}">
                  <a16:creationId xmlns:a16="http://schemas.microsoft.com/office/drawing/2014/main" id="{D396193D-5E11-FE4A-8BC6-DE763D7CB2D4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263;p13">
              <a:extLst>
                <a:ext uri="{FF2B5EF4-FFF2-40B4-BE49-F238E27FC236}">
                  <a16:creationId xmlns:a16="http://schemas.microsoft.com/office/drawing/2014/main" id="{C22152EE-61A4-894F-B3D2-108BC36F5B7A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264;p13">
              <a:extLst>
                <a:ext uri="{FF2B5EF4-FFF2-40B4-BE49-F238E27FC236}">
                  <a16:creationId xmlns:a16="http://schemas.microsoft.com/office/drawing/2014/main" id="{ABCF96AD-4CED-BD49-A738-79EA9E4E817D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68490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7;p15">
            <a:extLst>
              <a:ext uri="{FF2B5EF4-FFF2-40B4-BE49-F238E27FC236}">
                <a16:creationId xmlns:a16="http://schemas.microsoft.com/office/drawing/2014/main" id="{88BD8BB5-ED20-9B41-CBD2-1678DC0B1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88;p15">
            <a:extLst>
              <a:ext uri="{FF2B5EF4-FFF2-40B4-BE49-F238E27FC236}">
                <a16:creationId xmlns:a16="http://schemas.microsoft.com/office/drawing/2014/main" id="{C849C257-8F30-CF9A-B17F-3753A6B29DC5}"/>
              </a:ext>
            </a:extLst>
          </p:cNvPr>
          <p:cNvSpPr txBox="1"/>
          <p:nvPr/>
        </p:nvSpPr>
        <p:spPr>
          <a:xfrm>
            <a:off x="95250" y="542471"/>
            <a:ext cx="121920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特徵化工程－缺失值</a:t>
            </a:r>
            <a:endParaRPr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8E9578-65A9-5540-98AC-C0DE3106A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" t="-359" r="22000" b="359"/>
          <a:stretch/>
        </p:blipFill>
        <p:spPr>
          <a:xfrm>
            <a:off x="1978479" y="1530343"/>
            <a:ext cx="8943941" cy="5124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74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EFE78C13-5293-96D7-295B-620BC9474372}"/>
              </a:ext>
            </a:extLst>
          </p:cNvPr>
          <p:cNvGrpSpPr/>
          <p:nvPr/>
        </p:nvGrpSpPr>
        <p:grpSpPr>
          <a:xfrm>
            <a:off x="-114300" y="0"/>
            <a:ext cx="12306300" cy="6858000"/>
            <a:chOff x="-114300" y="0"/>
            <a:chExt cx="12306300" cy="6858000"/>
          </a:xfrm>
        </p:grpSpPr>
        <p:sp>
          <p:nvSpPr>
            <p:cNvPr id="2" name="Google Shape;318;p17">
              <a:extLst>
                <a:ext uri="{FF2B5EF4-FFF2-40B4-BE49-F238E27FC236}">
                  <a16:creationId xmlns:a16="http://schemas.microsoft.com/office/drawing/2014/main" id="{186EC103-0C62-3FA8-A99C-C3EA2F59226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rgbClr val="AEE6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我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Google Shape;319;p17">
              <a:extLst>
                <a:ext uri="{FF2B5EF4-FFF2-40B4-BE49-F238E27FC236}">
                  <a16:creationId xmlns:a16="http://schemas.microsoft.com/office/drawing/2014/main" id="{E816A7DE-4E10-55A6-EB35-A804CA627E8C}"/>
                </a:ext>
              </a:extLst>
            </p:cNvPr>
            <p:cNvSpPr txBox="1"/>
            <p:nvPr/>
          </p:nvSpPr>
          <p:spPr>
            <a:xfrm>
              <a:off x="-114300" y="500750"/>
              <a:ext cx="12192000" cy="784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500" b="1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特徵化工程－缺失值替代</a:t>
              </a:r>
              <a:endParaRPr sz="4500" b="1" dirty="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2" name="Google Shape;328;p17">
              <a:extLst>
                <a:ext uri="{FF2B5EF4-FFF2-40B4-BE49-F238E27FC236}">
                  <a16:creationId xmlns:a16="http://schemas.microsoft.com/office/drawing/2014/main" id="{9CB3A425-F202-93F5-453C-DF295FE6F11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90953" y="2355435"/>
              <a:ext cx="4525303" cy="3307836"/>
            </a:xfrm>
            <a:prstGeom prst="rect">
              <a:avLst/>
            </a:prstGeom>
            <a:solidFill>
              <a:srgbClr val="ECECEC"/>
            </a:solidFill>
            <a:ln w="1905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000" algn="tl" rotWithShape="0">
                <a:srgbClr val="000000">
                  <a:alpha val="40784"/>
                </a:srgbClr>
              </a:outerShdw>
            </a:effectLst>
          </p:spPr>
        </p:pic>
        <p:pic>
          <p:nvPicPr>
            <p:cNvPr id="13" name="Google Shape;329;p17">
              <a:extLst>
                <a:ext uri="{FF2B5EF4-FFF2-40B4-BE49-F238E27FC236}">
                  <a16:creationId xmlns:a16="http://schemas.microsoft.com/office/drawing/2014/main" id="{9F3272BC-B50C-D9FC-A104-7630FF51189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75744" y="2171700"/>
              <a:ext cx="4525303" cy="3491571"/>
            </a:xfrm>
            <a:prstGeom prst="rect">
              <a:avLst/>
            </a:prstGeom>
            <a:solidFill>
              <a:srgbClr val="ECECEC"/>
            </a:solidFill>
            <a:ln w="889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4" name="Google Shape;330;p17">
              <a:extLst>
                <a:ext uri="{FF2B5EF4-FFF2-40B4-BE49-F238E27FC236}">
                  <a16:creationId xmlns:a16="http://schemas.microsoft.com/office/drawing/2014/main" id="{EA90CB50-C733-DD4A-381E-F42053A876C9}"/>
                </a:ext>
              </a:extLst>
            </p:cNvPr>
            <p:cNvSpPr/>
            <p:nvPr/>
          </p:nvSpPr>
          <p:spPr>
            <a:xfrm>
              <a:off x="5371502" y="3685503"/>
              <a:ext cx="1619250" cy="647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E83A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31;p17">
              <a:extLst>
                <a:ext uri="{FF2B5EF4-FFF2-40B4-BE49-F238E27FC236}">
                  <a16:creationId xmlns:a16="http://schemas.microsoft.com/office/drawing/2014/main" id="{595DC03A-79CA-A1C6-8191-C974D0767AD7}"/>
                </a:ext>
              </a:extLst>
            </p:cNvPr>
            <p:cNvSpPr txBox="1"/>
            <p:nvPr/>
          </p:nvSpPr>
          <p:spPr>
            <a:xfrm>
              <a:off x="5488806" y="4672914"/>
              <a:ext cx="133882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填入</a:t>
              </a:r>
              <a:r>
                <a:rPr lang="zh-TW" altLang="en-US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平均</a:t>
              </a:r>
              <a:r>
                <a:rPr lang="zh-TW" sz="18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數</a:t>
              </a:r>
              <a:endParaRPr sz="1800" dirty="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取代缺失值</a:t>
              </a:r>
              <a:endParaRPr dirty="0"/>
            </a:p>
          </p:txBody>
        </p:sp>
        <p:sp>
          <p:nvSpPr>
            <p:cNvPr id="16" name="Google Shape;332;p17">
              <a:extLst>
                <a:ext uri="{FF2B5EF4-FFF2-40B4-BE49-F238E27FC236}">
                  <a16:creationId xmlns:a16="http://schemas.microsoft.com/office/drawing/2014/main" id="{E1F4C898-2A86-34A9-D304-C3E6EDF11F2E}"/>
                </a:ext>
              </a:extLst>
            </p:cNvPr>
            <p:cNvSpPr txBox="1"/>
            <p:nvPr/>
          </p:nvSpPr>
          <p:spPr>
            <a:xfrm>
              <a:off x="1532819" y="5916305"/>
              <a:ext cx="144039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Before</a:t>
              </a:r>
              <a:endParaRPr sz="32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" name="Google Shape;333;p17">
              <a:extLst>
                <a:ext uri="{FF2B5EF4-FFF2-40B4-BE49-F238E27FC236}">
                  <a16:creationId xmlns:a16="http://schemas.microsoft.com/office/drawing/2014/main" id="{6FB18CEF-E9BB-A74C-F94A-4456469B6A14}"/>
                </a:ext>
              </a:extLst>
            </p:cNvPr>
            <p:cNvSpPr txBox="1"/>
            <p:nvPr/>
          </p:nvSpPr>
          <p:spPr>
            <a:xfrm>
              <a:off x="9305925" y="5894918"/>
              <a:ext cx="114146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After</a:t>
              </a:r>
              <a:endParaRPr sz="320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5E05F15-7C23-A9D5-40B8-259A816172AB}"/>
                </a:ext>
              </a:extLst>
            </p:cNvPr>
            <p:cNvSpPr/>
            <p:nvPr/>
          </p:nvSpPr>
          <p:spPr>
            <a:xfrm>
              <a:off x="693736" y="2355435"/>
              <a:ext cx="989894" cy="31475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762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5BED767B-2B41-768A-335E-DF6490AAC265}"/>
                </a:ext>
              </a:extLst>
            </p:cNvPr>
            <p:cNvCxnSpPr/>
            <p:nvPr/>
          </p:nvCxnSpPr>
          <p:spPr>
            <a:xfrm flipV="1">
              <a:off x="1028700" y="1847850"/>
              <a:ext cx="715909" cy="507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C13E19E-6BE5-D1A4-AD2F-0D6534BC67E3}"/>
                </a:ext>
              </a:extLst>
            </p:cNvPr>
            <p:cNvSpPr txBox="1"/>
            <p:nvPr/>
          </p:nvSpPr>
          <p:spPr>
            <a:xfrm>
              <a:off x="1683630" y="1325294"/>
              <a:ext cx="3300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此特徵有大量被填成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的數據，</a:t>
              </a:r>
              <a:b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因此之前缺失值檢測沒被測出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07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2;p16">
            <a:extLst>
              <a:ext uri="{FF2B5EF4-FFF2-40B4-BE49-F238E27FC236}">
                <a16:creationId xmlns:a16="http://schemas.microsoft.com/office/drawing/2014/main" id="{8D571EFE-DBFF-601E-9CE3-2742751682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03;p16">
            <a:extLst>
              <a:ext uri="{FF2B5EF4-FFF2-40B4-BE49-F238E27FC236}">
                <a16:creationId xmlns:a16="http://schemas.microsoft.com/office/drawing/2014/main" id="{D50844F2-E148-1062-05F5-523DE35C8CC7}"/>
              </a:ext>
            </a:extLst>
          </p:cNvPr>
          <p:cNvSpPr txBox="1"/>
          <p:nvPr/>
        </p:nvSpPr>
        <p:spPr>
          <a:xfrm>
            <a:off x="0" y="441971"/>
            <a:ext cx="121920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4500" b="1" kern="0" dirty="0">
                <a:solidFill>
                  <a:srgbClr val="2834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特徵化工程－離群值</a:t>
            </a:r>
            <a:endParaRPr sz="4500" b="1" kern="0" dirty="0">
              <a:solidFill>
                <a:srgbClr val="2834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Google Shape;304;p16">
            <a:extLst>
              <a:ext uri="{FF2B5EF4-FFF2-40B4-BE49-F238E27FC236}">
                <a16:creationId xmlns:a16="http://schemas.microsoft.com/office/drawing/2014/main" id="{3E92EACE-D52E-1B53-E7A7-BBF46EB493EF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6" name="Google Shape;305;p16">
              <a:extLst>
                <a:ext uri="{FF2B5EF4-FFF2-40B4-BE49-F238E27FC236}">
                  <a16:creationId xmlns:a16="http://schemas.microsoft.com/office/drawing/2014/main" id="{9BBDBDB2-9466-6A7B-2DEC-289EB7EAF56C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rgbClr val="3CBEB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306;p16">
              <a:extLst>
                <a:ext uri="{FF2B5EF4-FFF2-40B4-BE49-F238E27FC236}">
                  <a16:creationId xmlns:a16="http://schemas.microsoft.com/office/drawing/2014/main" id="{A8139816-885E-84AA-FD89-2591F8BF3EA0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rgbClr val="3CBEB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307;p16">
              <a:extLst>
                <a:ext uri="{FF2B5EF4-FFF2-40B4-BE49-F238E27FC236}">
                  <a16:creationId xmlns:a16="http://schemas.microsoft.com/office/drawing/2014/main" id="{8530686E-5E50-97FE-A274-63DC68B99214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rgbClr val="3CBEB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308;p16">
              <a:extLst>
                <a:ext uri="{FF2B5EF4-FFF2-40B4-BE49-F238E27FC236}">
                  <a16:creationId xmlns:a16="http://schemas.microsoft.com/office/drawing/2014/main" id="{841813B6-210F-BFA9-E89C-D1A41F901B9D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rgbClr val="3CBEB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309;p16">
              <a:extLst>
                <a:ext uri="{FF2B5EF4-FFF2-40B4-BE49-F238E27FC236}">
                  <a16:creationId xmlns:a16="http://schemas.microsoft.com/office/drawing/2014/main" id="{4EEC5767-D74D-4F22-D508-B64C65016D36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rgbClr val="3CBEB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310;p16">
              <a:extLst>
                <a:ext uri="{FF2B5EF4-FFF2-40B4-BE49-F238E27FC236}">
                  <a16:creationId xmlns:a16="http://schemas.microsoft.com/office/drawing/2014/main" id="{FBD98295-A4F8-B407-E3B8-ED1761A998F0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rgbClr val="3CBEB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311;p16">
              <a:extLst>
                <a:ext uri="{FF2B5EF4-FFF2-40B4-BE49-F238E27FC236}">
                  <a16:creationId xmlns:a16="http://schemas.microsoft.com/office/drawing/2014/main" id="{E02C1CB6-6E56-9C74-436E-782E990D46D4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rgbClr val="3CBEB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Google Shape;312;p16">
            <a:extLst>
              <a:ext uri="{FF2B5EF4-FFF2-40B4-BE49-F238E27FC236}">
                <a16:creationId xmlns:a16="http://schemas.microsoft.com/office/drawing/2014/main" id="{F73B5952-874D-4730-2E48-7F04520DD9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687" t="24723" r="19531" b="5416"/>
          <a:stretch/>
        </p:blipFill>
        <p:spPr>
          <a:xfrm>
            <a:off x="180975" y="1228725"/>
            <a:ext cx="7878463" cy="53848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Google Shape;313;p16">
            <a:extLst>
              <a:ext uri="{FF2B5EF4-FFF2-40B4-BE49-F238E27FC236}">
                <a16:creationId xmlns:a16="http://schemas.microsoft.com/office/drawing/2014/main" id="{2FBAD552-8456-7C99-00C4-0A42496EA2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438" t="25139" r="50858" b="23332"/>
          <a:stretch/>
        </p:blipFill>
        <p:spPr>
          <a:xfrm>
            <a:off x="7128226" y="2362200"/>
            <a:ext cx="4882799" cy="43735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8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1;p14">
            <a:extLst>
              <a:ext uri="{FF2B5EF4-FFF2-40B4-BE49-F238E27FC236}">
                <a16:creationId xmlns:a16="http://schemas.microsoft.com/office/drawing/2014/main" id="{03F84977-1360-7E11-5CAB-3F913C595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2;p14">
            <a:extLst>
              <a:ext uri="{FF2B5EF4-FFF2-40B4-BE49-F238E27FC236}">
                <a16:creationId xmlns:a16="http://schemas.microsoft.com/office/drawing/2014/main" id="{2CC9CE3B-A56A-19CC-016E-1FE58C34DE39}"/>
              </a:ext>
            </a:extLst>
          </p:cNvPr>
          <p:cNvSpPr txBox="1"/>
          <p:nvPr/>
        </p:nvSpPr>
        <p:spPr>
          <a:xfrm>
            <a:off x="0" y="348600"/>
            <a:ext cx="12192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zh-TW" altLang="en-US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特徵化工程－特徵選擇</a:t>
            </a:r>
            <a:endParaRPr lang="en-US" altLang="zh-TW"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DD93284-44AD-1AC9-8701-35C7696A4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1" t="24444" r="27969" b="26528"/>
          <a:stretch/>
        </p:blipFill>
        <p:spPr>
          <a:xfrm>
            <a:off x="1378247" y="1271383"/>
            <a:ext cx="9985466" cy="5448623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FF5BFAA-E31D-2EFE-85AB-ABAAFCCD32D7}"/>
              </a:ext>
            </a:extLst>
          </p:cNvPr>
          <p:cNvCxnSpPr/>
          <p:nvPr/>
        </p:nvCxnSpPr>
        <p:spPr>
          <a:xfrm>
            <a:off x="2019299" y="3276600"/>
            <a:ext cx="73818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BA1DC34-524F-B9E2-5054-F64716384A5A}"/>
              </a:ext>
            </a:extLst>
          </p:cNvPr>
          <p:cNvCxnSpPr/>
          <p:nvPr/>
        </p:nvCxnSpPr>
        <p:spPr>
          <a:xfrm>
            <a:off x="2019299" y="4333875"/>
            <a:ext cx="73818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B50814-A1D7-DF13-D28A-E71037CF3231}"/>
              </a:ext>
            </a:extLst>
          </p:cNvPr>
          <p:cNvSpPr txBox="1"/>
          <p:nvPr/>
        </p:nvSpPr>
        <p:spPr>
          <a:xfrm>
            <a:off x="8782428" y="235165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打算篩除相關係數</a:t>
            </a:r>
            <a:b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±0.2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以內的特徵</a:t>
            </a:r>
          </a:p>
        </p:txBody>
      </p:sp>
    </p:spTree>
    <p:extLst>
      <p:ext uri="{BB962C8B-B14F-4D97-AF65-F5344CB8AC3E}">
        <p14:creationId xmlns:p14="http://schemas.microsoft.com/office/powerpoint/2010/main" val="6936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1;p14">
            <a:extLst>
              <a:ext uri="{FF2B5EF4-FFF2-40B4-BE49-F238E27FC236}">
                <a16:creationId xmlns:a16="http://schemas.microsoft.com/office/drawing/2014/main" id="{438DFAE0-AF23-9C70-E11B-5F4F97D8B0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72;p14">
            <a:extLst>
              <a:ext uri="{FF2B5EF4-FFF2-40B4-BE49-F238E27FC236}">
                <a16:creationId xmlns:a16="http://schemas.microsoft.com/office/drawing/2014/main" id="{C294CACB-B04E-7EE0-59BB-8D95B3999A02}"/>
              </a:ext>
            </a:extLst>
          </p:cNvPr>
          <p:cNvSpPr txBox="1"/>
          <p:nvPr/>
        </p:nvSpPr>
        <p:spPr>
          <a:xfrm>
            <a:off x="0" y="348600"/>
            <a:ext cx="12192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zh-TW" altLang="en-US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特徵化工程－特徵選擇</a:t>
            </a:r>
            <a:endParaRPr lang="en-US" altLang="zh-TW"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" name="Google Shape;271;p14">
            <a:extLst>
              <a:ext uri="{FF2B5EF4-FFF2-40B4-BE49-F238E27FC236}">
                <a16:creationId xmlns:a16="http://schemas.microsoft.com/office/drawing/2014/main" id="{A449BCE3-5039-46D4-1484-E9D97DC1140F}"/>
              </a:ext>
            </a:extLst>
          </p:cNvPr>
          <p:cNvSpPr/>
          <p:nvPr/>
        </p:nvSpPr>
        <p:spPr>
          <a:xfrm>
            <a:off x="200025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714D272-2C76-EDED-8AF3-1EEC6A95B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2" t="27711" r="29219" b="6149"/>
          <a:stretch/>
        </p:blipFill>
        <p:spPr>
          <a:xfrm>
            <a:off x="265340" y="1133391"/>
            <a:ext cx="5542619" cy="5257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CAA550E-4F1E-CF59-3DD1-FE7D8B346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47" t="30556" r="30625" b="12361"/>
          <a:stretch/>
        </p:blipFill>
        <p:spPr>
          <a:xfrm>
            <a:off x="6007984" y="1133390"/>
            <a:ext cx="5948606" cy="5257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59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2;p14">
            <a:extLst>
              <a:ext uri="{FF2B5EF4-FFF2-40B4-BE49-F238E27FC236}">
                <a16:creationId xmlns:a16="http://schemas.microsoft.com/office/drawing/2014/main" id="{86027F95-A3B0-C154-6EF5-3FF58706FC00}"/>
              </a:ext>
            </a:extLst>
          </p:cNvPr>
          <p:cNvSpPr txBox="1"/>
          <p:nvPr/>
        </p:nvSpPr>
        <p:spPr>
          <a:xfrm>
            <a:off x="0" y="166735"/>
            <a:ext cx="12192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zh-TW" altLang="en-US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模型跑跑－</a:t>
            </a:r>
            <a:r>
              <a:rPr lang="en-US" alt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SVC</a:t>
            </a:r>
            <a:r>
              <a:rPr lang="zh-TW" altLang="en-US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、決策樹、隨機森林</a:t>
            </a:r>
            <a:endParaRPr lang="en-US" altLang="zh-TW"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193B2B2-E169-9CA3-82B9-FAB25116C685}"/>
              </a:ext>
            </a:extLst>
          </p:cNvPr>
          <p:cNvGrpSpPr/>
          <p:nvPr/>
        </p:nvGrpSpPr>
        <p:grpSpPr>
          <a:xfrm>
            <a:off x="142875" y="951525"/>
            <a:ext cx="5257800" cy="4334850"/>
            <a:chOff x="142875" y="951525"/>
            <a:chExt cx="5295900" cy="458152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9381DC8-8464-97ED-89BD-0E549FD00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41" t="25138" r="42422" b="8057"/>
            <a:stretch/>
          </p:blipFill>
          <p:spPr>
            <a:xfrm>
              <a:off x="142875" y="951525"/>
              <a:ext cx="5295900" cy="458152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C49A0A9-FD20-3600-4A3D-ACBEA44AC76D}"/>
                </a:ext>
              </a:extLst>
            </p:cNvPr>
            <p:cNvSpPr/>
            <p:nvPr/>
          </p:nvSpPr>
          <p:spPr>
            <a:xfrm>
              <a:off x="142875" y="4819650"/>
              <a:ext cx="2524125" cy="29527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F0E9392-ABD8-C7BE-A533-21C54D7FEEF5}"/>
              </a:ext>
            </a:extLst>
          </p:cNvPr>
          <p:cNvGrpSpPr/>
          <p:nvPr/>
        </p:nvGrpSpPr>
        <p:grpSpPr>
          <a:xfrm>
            <a:off x="5819775" y="951525"/>
            <a:ext cx="5781675" cy="4334850"/>
            <a:chOff x="6248400" y="1066799"/>
            <a:chExt cx="5295900" cy="4048126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33F3E48C-C526-E49C-BC1C-A72B53223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84" t="32084" r="42578" b="8889"/>
            <a:stretch/>
          </p:blipFill>
          <p:spPr>
            <a:xfrm>
              <a:off x="6248400" y="1066799"/>
              <a:ext cx="5295900" cy="4048126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FC71952-01E5-67DB-ED6F-1FF5871DD415}"/>
                </a:ext>
              </a:extLst>
            </p:cNvPr>
            <p:cNvSpPr/>
            <p:nvPr/>
          </p:nvSpPr>
          <p:spPr>
            <a:xfrm>
              <a:off x="6291262" y="4410075"/>
              <a:ext cx="2524125" cy="29527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75DE828-2B12-C2D0-EB67-DCCFF714DDE1}"/>
              </a:ext>
            </a:extLst>
          </p:cNvPr>
          <p:cNvGrpSpPr/>
          <p:nvPr/>
        </p:nvGrpSpPr>
        <p:grpSpPr>
          <a:xfrm>
            <a:off x="1558688" y="2015692"/>
            <a:ext cx="8142956" cy="4544400"/>
            <a:chOff x="1682513" y="1736315"/>
            <a:chExt cx="8142956" cy="454440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AAF1FEF-FB7C-0B0A-CC90-37B570C3D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374" t="26944" r="27110" b="15000"/>
            <a:stretch/>
          </p:blipFill>
          <p:spPr>
            <a:xfrm>
              <a:off x="1682513" y="1736315"/>
              <a:ext cx="8142956" cy="45444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3F2C54E-8ED8-1FF8-B8C2-4A101DD8A301}"/>
                </a:ext>
              </a:extLst>
            </p:cNvPr>
            <p:cNvSpPr/>
            <p:nvPr/>
          </p:nvSpPr>
          <p:spPr>
            <a:xfrm>
              <a:off x="1682513" y="5810250"/>
              <a:ext cx="5594587" cy="47046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1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320109AC-974A-D412-8C0D-507B73DDFDA8}"/>
              </a:ext>
            </a:extLst>
          </p:cNvPr>
          <p:cNvSpPr txBox="1">
            <a:spLocks/>
          </p:cNvSpPr>
          <p:nvPr/>
        </p:nvSpPr>
        <p:spPr>
          <a:xfrm>
            <a:off x="0" y="243366"/>
            <a:ext cx="12192000" cy="524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04C839D-9911-8834-78C0-BDB31E43C792}"/>
              </a:ext>
            </a:extLst>
          </p:cNvPr>
          <p:cNvSpPr txBox="1">
            <a:spLocks/>
          </p:cNvSpPr>
          <p:nvPr/>
        </p:nvSpPr>
        <p:spPr>
          <a:xfrm>
            <a:off x="2539397" y="1443213"/>
            <a:ext cx="3859701" cy="4428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研究理念與目標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視覺化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Dataset</a:t>
            </a: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特徵介紹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特徵與罹患心臟病關係圖表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特徵化工程處理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缺失值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離散值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特徵選擇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EE34D0F-DBAB-D648-AC67-E293122AAA82}"/>
              </a:ext>
            </a:extLst>
          </p:cNvPr>
          <p:cNvSpPr txBox="1">
            <a:spLocks/>
          </p:cNvSpPr>
          <p:nvPr/>
        </p:nvSpPr>
        <p:spPr>
          <a:xfrm>
            <a:off x="7701541" y="1443213"/>
            <a:ext cx="3859701" cy="3932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模型跑跑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SVC</a:t>
            </a:r>
          </a:p>
          <a:p>
            <a:pPr lvl="1"/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DecisionTree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pt-BR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pt-BR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RandomForestRegressor</a:t>
            </a:r>
            <a:endParaRPr lang="pt-BR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pt-BR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結語</a:t>
            </a:r>
            <a:endParaRPr lang="pt-BR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Oval 64">
            <a:extLst>
              <a:ext uri="{FF2B5EF4-FFF2-40B4-BE49-F238E27FC236}">
                <a16:creationId xmlns:a16="http://schemas.microsoft.com/office/drawing/2014/main" id="{541C4B06-67E0-D54A-9BA9-F7255487502B}"/>
              </a:ext>
            </a:extLst>
          </p:cNvPr>
          <p:cNvSpPr/>
          <p:nvPr/>
        </p:nvSpPr>
        <p:spPr>
          <a:xfrm>
            <a:off x="1944311" y="1393125"/>
            <a:ext cx="595086" cy="5950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</a:p>
        </p:txBody>
      </p:sp>
      <p:sp>
        <p:nvSpPr>
          <p:cNvPr id="8" name="Oval 64">
            <a:extLst>
              <a:ext uri="{FF2B5EF4-FFF2-40B4-BE49-F238E27FC236}">
                <a16:creationId xmlns:a16="http://schemas.microsoft.com/office/drawing/2014/main" id="{2F9F90F5-5FB1-5547-AB3F-6C851FA47B53}"/>
              </a:ext>
            </a:extLst>
          </p:cNvPr>
          <p:cNvSpPr/>
          <p:nvPr/>
        </p:nvSpPr>
        <p:spPr>
          <a:xfrm>
            <a:off x="1944311" y="2349588"/>
            <a:ext cx="595086" cy="5950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</a:p>
        </p:txBody>
      </p:sp>
      <p:sp>
        <p:nvSpPr>
          <p:cNvPr id="9" name="Oval 64">
            <a:extLst>
              <a:ext uri="{FF2B5EF4-FFF2-40B4-BE49-F238E27FC236}">
                <a16:creationId xmlns:a16="http://schemas.microsoft.com/office/drawing/2014/main" id="{F3CDDA9E-A6BE-C248-9EF4-7BF8F1B4AE55}"/>
              </a:ext>
            </a:extLst>
          </p:cNvPr>
          <p:cNvSpPr/>
          <p:nvPr/>
        </p:nvSpPr>
        <p:spPr>
          <a:xfrm>
            <a:off x="1944311" y="4014216"/>
            <a:ext cx="595086" cy="5950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</a:p>
        </p:txBody>
      </p:sp>
      <p:sp>
        <p:nvSpPr>
          <p:cNvPr id="10" name="Oval 64">
            <a:extLst>
              <a:ext uri="{FF2B5EF4-FFF2-40B4-BE49-F238E27FC236}">
                <a16:creationId xmlns:a16="http://schemas.microsoft.com/office/drawing/2014/main" id="{93A9BAD1-DF15-064B-9EB1-6C6E408B81F6}"/>
              </a:ext>
            </a:extLst>
          </p:cNvPr>
          <p:cNvSpPr/>
          <p:nvPr/>
        </p:nvSpPr>
        <p:spPr>
          <a:xfrm>
            <a:off x="7073792" y="1393125"/>
            <a:ext cx="595086" cy="5950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</a:p>
        </p:txBody>
      </p:sp>
      <p:sp>
        <p:nvSpPr>
          <p:cNvPr id="11" name="Oval 64">
            <a:extLst>
              <a:ext uri="{FF2B5EF4-FFF2-40B4-BE49-F238E27FC236}">
                <a16:creationId xmlns:a16="http://schemas.microsoft.com/office/drawing/2014/main" id="{6279F75A-1FB4-0D46-A5BF-3B3F1F0F6BDD}"/>
              </a:ext>
            </a:extLst>
          </p:cNvPr>
          <p:cNvSpPr/>
          <p:nvPr/>
        </p:nvSpPr>
        <p:spPr>
          <a:xfrm>
            <a:off x="7073792" y="3433800"/>
            <a:ext cx="595086" cy="5950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</a:p>
        </p:txBody>
      </p:sp>
      <p:grpSp>
        <p:nvGrpSpPr>
          <p:cNvPr id="12" name="Google Shape;145;p6">
            <a:extLst>
              <a:ext uri="{FF2B5EF4-FFF2-40B4-BE49-F238E27FC236}">
                <a16:creationId xmlns:a16="http://schemas.microsoft.com/office/drawing/2014/main" id="{62F62EFF-2A34-674A-AEE7-A5104F0A889C}"/>
              </a:ext>
            </a:extLst>
          </p:cNvPr>
          <p:cNvGrpSpPr/>
          <p:nvPr/>
        </p:nvGrpSpPr>
        <p:grpSpPr>
          <a:xfrm>
            <a:off x="5503781" y="873810"/>
            <a:ext cx="1184437" cy="138599"/>
            <a:chOff x="5583442" y="1730683"/>
            <a:chExt cx="1184437" cy="138599"/>
          </a:xfrm>
        </p:grpSpPr>
        <p:cxnSp>
          <p:nvCxnSpPr>
            <p:cNvPr id="13" name="Google Shape;146;p6">
              <a:extLst>
                <a:ext uri="{FF2B5EF4-FFF2-40B4-BE49-F238E27FC236}">
                  <a16:creationId xmlns:a16="http://schemas.microsoft.com/office/drawing/2014/main" id="{6270E60B-A84E-BF4B-BCF3-CADFC99C8A68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7;p6">
              <a:extLst>
                <a:ext uri="{FF2B5EF4-FFF2-40B4-BE49-F238E27FC236}">
                  <a16:creationId xmlns:a16="http://schemas.microsoft.com/office/drawing/2014/main" id="{1D40CE58-451D-0C43-82F6-348A0174296D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48;p6">
              <a:extLst>
                <a:ext uri="{FF2B5EF4-FFF2-40B4-BE49-F238E27FC236}">
                  <a16:creationId xmlns:a16="http://schemas.microsoft.com/office/drawing/2014/main" id="{A5E00CB4-420D-D64B-88DC-0EC09B42A8EA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49;p6">
              <a:extLst>
                <a:ext uri="{FF2B5EF4-FFF2-40B4-BE49-F238E27FC236}">
                  <a16:creationId xmlns:a16="http://schemas.microsoft.com/office/drawing/2014/main" id="{7394DFDA-555A-2D44-9B38-403B6EBCD199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50;p6">
              <a:extLst>
                <a:ext uri="{FF2B5EF4-FFF2-40B4-BE49-F238E27FC236}">
                  <a16:creationId xmlns:a16="http://schemas.microsoft.com/office/drawing/2014/main" id="{8469BC5A-65F9-C942-B954-2EC0A07686ED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51;p6">
              <a:extLst>
                <a:ext uri="{FF2B5EF4-FFF2-40B4-BE49-F238E27FC236}">
                  <a16:creationId xmlns:a16="http://schemas.microsoft.com/office/drawing/2014/main" id="{E800A384-B377-A84F-9E95-D7F58A9CF605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52;p6">
              <a:extLst>
                <a:ext uri="{FF2B5EF4-FFF2-40B4-BE49-F238E27FC236}">
                  <a16:creationId xmlns:a16="http://schemas.microsoft.com/office/drawing/2014/main" id="{202C5831-7B09-F341-9E71-F0D8B9B9A7D0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00928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2;p14">
            <a:extLst>
              <a:ext uri="{FF2B5EF4-FFF2-40B4-BE49-F238E27FC236}">
                <a16:creationId xmlns:a16="http://schemas.microsoft.com/office/drawing/2014/main" id="{8903C8A1-E1C9-B1E0-B80A-088B9E6A8CC4}"/>
              </a:ext>
            </a:extLst>
          </p:cNvPr>
          <p:cNvSpPr txBox="1"/>
          <p:nvPr/>
        </p:nvSpPr>
        <p:spPr>
          <a:xfrm>
            <a:off x="0" y="285250"/>
            <a:ext cx="12192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Video &amp; </a:t>
            </a:r>
            <a:r>
              <a:rPr lang="zh-TW" altLang="en-US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結語</a:t>
            </a:r>
            <a:endParaRPr lang="en-US" altLang="zh-TW"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BD8B353-FBE2-6947-BC89-5355BE865A83}"/>
              </a:ext>
            </a:extLst>
          </p:cNvPr>
          <p:cNvSpPr txBox="1"/>
          <p:nvPr/>
        </p:nvSpPr>
        <p:spPr>
          <a:xfrm>
            <a:off x="5730634" y="1671341"/>
            <a:ext cx="658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、我們有試著篩除相關係數在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±0.2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內的特徵，準確率約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91%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66A994-BFC5-9846-AE6F-7DD9AFEEAC46}"/>
              </a:ext>
            </a:extLst>
          </p:cNvPr>
          <p:cNvSpPr txBox="1"/>
          <p:nvPr/>
        </p:nvSpPr>
        <p:spPr>
          <a:xfrm>
            <a:off x="5608983" y="2611009"/>
            <a:ext cx="658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、原作者跑的模型，正確率大都在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0.81-0.87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之間，最高的是隨機森林，有達到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0.91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29EB5E-3313-AF47-AE81-95FF131C1799}"/>
              </a:ext>
            </a:extLst>
          </p:cNvPr>
          <p:cNvSpPr txBox="1"/>
          <p:nvPr/>
        </p:nvSpPr>
        <p:spPr>
          <a:xfrm>
            <a:off x="5608982" y="5044343"/>
            <a:ext cx="658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四、未來除了樣本增加測試，可加入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BMI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、抽菸習慣、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家族病史等更多特徵，作更多此資料處理後測試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螢幕錄製 2022-06-22 下午11.25.20.mp4">
            <a:hlinkClick r:id="" action="ppaction://media"/>
            <a:extLst>
              <a:ext uri="{FF2B5EF4-FFF2-40B4-BE49-F238E27FC236}">
                <a16:creationId xmlns:a16="http://schemas.microsoft.com/office/drawing/2014/main" id="{5FAC87FC-7B8B-C94D-8399-C1A7A5E8C1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63" y="1186376"/>
            <a:ext cx="5319471" cy="534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6000" dist="38100" dir="5400000" sy="-100000" algn="bl" rotWithShape="0"/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C63D004-10D8-88A2-692D-89B121A48614}"/>
              </a:ext>
            </a:extLst>
          </p:cNvPr>
          <p:cNvSpPr txBox="1"/>
          <p:nvPr/>
        </p:nvSpPr>
        <p:spPr>
          <a:xfrm>
            <a:off x="5608983" y="3827676"/>
            <a:ext cx="658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三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、雖然沒有明顯的改善，但是對整個機器學習的操作流程更加深刻，同時也更加熟悉資料視覺化及特徵化工程的執行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91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版面配置區 16">
            <a:extLst>
              <a:ext uri="{FF2B5EF4-FFF2-40B4-BE49-F238E27FC236}">
                <a16:creationId xmlns:a16="http://schemas.microsoft.com/office/drawing/2014/main" id="{E9F2A11C-68F8-6F27-91D6-9DC3D62A8BF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63" r="63"/>
          <a:stretch>
            <a:fillRect/>
          </a:stretch>
        </p:blipFill>
        <p:spPr>
          <a:xfrm>
            <a:off x="7835900" y="942975"/>
            <a:ext cx="4356100" cy="4495800"/>
          </a:xfr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D6BD2027-DBA0-5D34-6BC1-4B26794E0890}"/>
              </a:ext>
            </a:extLst>
          </p:cNvPr>
          <p:cNvSpPr txBox="1">
            <a:spLocks/>
          </p:cNvSpPr>
          <p:nvPr/>
        </p:nvSpPr>
        <p:spPr>
          <a:xfrm>
            <a:off x="886733" y="267346"/>
            <a:ext cx="9603275" cy="524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研究理念與目標</a:t>
            </a:r>
          </a:p>
        </p:txBody>
      </p:sp>
      <p:grpSp>
        <p:nvGrpSpPr>
          <p:cNvPr id="4" name="Google Shape;89;p3">
            <a:extLst>
              <a:ext uri="{FF2B5EF4-FFF2-40B4-BE49-F238E27FC236}">
                <a16:creationId xmlns:a16="http://schemas.microsoft.com/office/drawing/2014/main" id="{AA550D82-8C34-8E94-2283-98F7F942789D}"/>
              </a:ext>
            </a:extLst>
          </p:cNvPr>
          <p:cNvGrpSpPr/>
          <p:nvPr/>
        </p:nvGrpSpPr>
        <p:grpSpPr>
          <a:xfrm>
            <a:off x="736595" y="488489"/>
            <a:ext cx="5513419" cy="2230717"/>
            <a:chOff x="6087383" y="2435248"/>
            <a:chExt cx="5123542" cy="2230717"/>
          </a:xfrm>
        </p:grpSpPr>
        <p:sp>
          <p:nvSpPr>
            <p:cNvPr id="5" name="Google Shape;90;p3">
              <a:extLst>
                <a:ext uri="{FF2B5EF4-FFF2-40B4-BE49-F238E27FC236}">
                  <a16:creationId xmlns:a16="http://schemas.microsoft.com/office/drawing/2014/main" id="{A679D1D0-6BC1-93B0-52C0-7DBC3AE24195}"/>
                </a:ext>
              </a:extLst>
            </p:cNvPr>
            <p:cNvSpPr txBox="1"/>
            <p:nvPr/>
          </p:nvSpPr>
          <p:spPr>
            <a:xfrm>
              <a:off x="6096000" y="2435248"/>
              <a:ext cx="421005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500" b="1" i="0" u="none" strike="noStrike" cap="none" dirty="0">
                  <a:latin typeface="PT Sans"/>
                  <a:ea typeface="PT Sans"/>
                  <a:cs typeface="PT Sans"/>
                  <a:sym typeface="PT Sans"/>
                </a:rPr>
                <a:t>1.理念</a:t>
              </a:r>
              <a:endParaRPr sz="2500" b="1" dirty="0"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6" name="Google Shape;91;p3">
              <a:extLst>
                <a:ext uri="{FF2B5EF4-FFF2-40B4-BE49-F238E27FC236}">
                  <a16:creationId xmlns:a16="http://schemas.microsoft.com/office/drawing/2014/main" id="{D3314745-8DCD-B0EE-0025-B2FE1AD96F67}"/>
                </a:ext>
              </a:extLst>
            </p:cNvPr>
            <p:cNvCxnSpPr/>
            <p:nvPr/>
          </p:nvCxnSpPr>
          <p:spPr>
            <a:xfrm>
              <a:off x="7174630" y="2738721"/>
              <a:ext cx="384175" cy="0"/>
            </a:xfrm>
            <a:prstGeom prst="straightConnector1">
              <a:avLst/>
            </a:prstGeom>
            <a:noFill/>
            <a:ln w="635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" name="Google Shape;92;p3">
              <a:extLst>
                <a:ext uri="{FF2B5EF4-FFF2-40B4-BE49-F238E27FC236}">
                  <a16:creationId xmlns:a16="http://schemas.microsoft.com/office/drawing/2014/main" id="{912BD626-2392-9E1B-B9C4-C3E604828B21}"/>
                </a:ext>
              </a:extLst>
            </p:cNvPr>
            <p:cNvSpPr txBox="1"/>
            <p:nvPr/>
          </p:nvSpPr>
          <p:spPr>
            <a:xfrm>
              <a:off x="6087383" y="2807163"/>
              <a:ext cx="5123542" cy="1858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世界衛生組織估計全世界每年有 1200 萬人死於心臟病。在美國和其他發達國家，一半的死亡是由於心血管疾病。心血管疾病的早期預後可以幫助決定改變高危患者的生活方式，從而減少併發症。本研究旨在查明心臟病最相關/風險因素，並使用機器學習預測總體風險。</a:t>
              </a:r>
              <a:endParaRPr sz="14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7A4D0AA-E364-6D97-DDB3-211DD6E2F82C}"/>
              </a:ext>
            </a:extLst>
          </p:cNvPr>
          <p:cNvGrpSpPr/>
          <p:nvPr/>
        </p:nvGrpSpPr>
        <p:grpSpPr>
          <a:xfrm>
            <a:off x="736596" y="2726526"/>
            <a:ext cx="5513419" cy="3077777"/>
            <a:chOff x="841371" y="3034907"/>
            <a:chExt cx="5513419" cy="3077777"/>
          </a:xfrm>
        </p:grpSpPr>
        <p:sp>
          <p:nvSpPr>
            <p:cNvPr id="8" name="Google Shape;90;p3">
              <a:extLst>
                <a:ext uri="{FF2B5EF4-FFF2-40B4-BE49-F238E27FC236}">
                  <a16:creationId xmlns:a16="http://schemas.microsoft.com/office/drawing/2014/main" id="{039092DD-2913-61DE-00DE-0ACF6E8447F9}"/>
                </a:ext>
              </a:extLst>
            </p:cNvPr>
            <p:cNvSpPr txBox="1"/>
            <p:nvPr/>
          </p:nvSpPr>
          <p:spPr>
            <a:xfrm>
              <a:off x="896258" y="3034907"/>
              <a:ext cx="421005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500" b="1" i="0" u="none" strike="noStrike" cap="none" dirty="0">
                  <a:latin typeface="PT Sans"/>
                  <a:ea typeface="PT Sans"/>
                  <a:cs typeface="PT Sans"/>
                  <a:sym typeface="PT Sans"/>
                </a:rPr>
                <a:t>2</a:t>
              </a:r>
              <a:r>
                <a:rPr lang="zh-TW" sz="2500" b="1" i="0" u="none" strike="noStrike" cap="none" dirty="0">
                  <a:latin typeface="PT Sans"/>
                  <a:ea typeface="PT Sans"/>
                  <a:cs typeface="PT Sans"/>
                  <a:sym typeface="PT Sans"/>
                </a:rPr>
                <a:t>.</a:t>
              </a:r>
              <a:r>
                <a:rPr lang="zh-TW" altLang="en-US" sz="2500" b="1" dirty="0">
                  <a:latin typeface="PT Sans"/>
                  <a:ea typeface="PT Sans"/>
                  <a:cs typeface="PT Sans"/>
                  <a:sym typeface="PT Sans"/>
                </a:rPr>
                <a:t>研究目標</a:t>
              </a:r>
              <a:endParaRPr sz="2500" b="1" dirty="0"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4A4AE1F-1E6E-A6A9-B840-828F70E99E59}"/>
                </a:ext>
              </a:extLst>
            </p:cNvPr>
            <p:cNvSpPr txBox="1"/>
            <p:nvPr/>
          </p:nvSpPr>
          <p:spPr>
            <a:xfrm>
              <a:off x="841371" y="3493313"/>
              <a:ext cx="5513419" cy="2619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(1)</a:t>
              </a:r>
              <a:r>
                <a:rPr lang="zh-TW" altLang="en-US" sz="1400" dirty="0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   </a:t>
              </a:r>
              <a:r>
                <a:rPr lang="zh-TW" altLang="en-US" sz="1600" dirty="0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特徵化工程</a:t>
              </a:r>
              <a:r>
                <a:rPr lang="zh-TW" altLang="en-US" sz="1400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：本研究採用</a:t>
              </a:r>
              <a:r>
                <a:rPr lang="en-US" altLang="zh-TW" sz="1400" dirty="0" err="1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kaggle</a:t>
              </a:r>
              <a:r>
                <a:rPr lang="zh-TW" altLang="en-US" sz="1400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上公開之心臟病患預測資料庫，有別於作者對資料較無多餘處理，本組以此為延伸，期望經由特徵化工程，提煉各特徵之特點，及除去資料雜質，以期在最終準率上勝過原作者。</a:t>
              </a:r>
              <a:endParaRPr lang="en-US" altLang="zh-TW" sz="14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400" dirty="0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      </a:t>
              </a:r>
              <a:r>
                <a:rPr lang="zh-TW" altLang="en-US" sz="1600" dirty="0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資料視覺化</a:t>
              </a:r>
              <a:r>
                <a:rPr lang="zh-TW" altLang="en-US" sz="1400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：原作者對各特徵僅單純地統計柱狀圖，與類別特徵中，各分類比例介紹，沒有各特徵對罹患心臟病之關係，本組希望能加以完整之。</a:t>
              </a:r>
              <a:endParaRPr lang="en-US" altLang="zh-TW" sz="14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1" name="Google Shape;93;p3">
            <a:extLst>
              <a:ext uri="{FF2B5EF4-FFF2-40B4-BE49-F238E27FC236}">
                <a16:creationId xmlns:a16="http://schemas.microsoft.com/office/drawing/2014/main" id="{01E20CEB-B2D5-AE70-5B91-632E04DBBE61}"/>
              </a:ext>
            </a:extLst>
          </p:cNvPr>
          <p:cNvGrpSpPr/>
          <p:nvPr/>
        </p:nvGrpSpPr>
        <p:grpSpPr>
          <a:xfrm>
            <a:off x="7352618" y="1216488"/>
            <a:ext cx="3866924" cy="3841220"/>
            <a:chOff x="3125788" y="463550"/>
            <a:chExt cx="5970588" cy="5930900"/>
          </a:xfrm>
        </p:grpSpPr>
        <p:sp>
          <p:nvSpPr>
            <p:cNvPr id="12" name="Google Shape;94;p3">
              <a:extLst>
                <a:ext uri="{FF2B5EF4-FFF2-40B4-BE49-F238E27FC236}">
                  <a16:creationId xmlns:a16="http://schemas.microsoft.com/office/drawing/2014/main" id="{71F47F4F-D908-F467-A9A5-F91AF73AA3A8}"/>
                </a:ext>
              </a:extLst>
            </p:cNvPr>
            <p:cNvSpPr/>
            <p:nvPr/>
          </p:nvSpPr>
          <p:spPr>
            <a:xfrm>
              <a:off x="4445001" y="3148013"/>
              <a:ext cx="1930400" cy="1930400"/>
            </a:xfrm>
            <a:custGeom>
              <a:avLst/>
              <a:gdLst/>
              <a:ahLst/>
              <a:cxnLst/>
              <a:rect l="l" t="t" r="r" b="b"/>
              <a:pathLst>
                <a:path w="638" h="639" extrusionOk="0">
                  <a:moveTo>
                    <a:pt x="204" y="181"/>
                  </a:moveTo>
                  <a:cubicBezTo>
                    <a:pt x="204" y="181"/>
                    <a:pt x="204" y="180"/>
                    <a:pt x="205" y="180"/>
                  </a:cubicBezTo>
                  <a:cubicBezTo>
                    <a:pt x="371" y="14"/>
                    <a:pt x="371" y="14"/>
                    <a:pt x="371" y="14"/>
                  </a:cubicBezTo>
                  <a:cubicBezTo>
                    <a:pt x="269" y="0"/>
                    <a:pt x="180" y="34"/>
                    <a:pt x="117" y="97"/>
                  </a:cubicBezTo>
                  <a:cubicBezTo>
                    <a:pt x="0" y="214"/>
                    <a:pt x="0" y="405"/>
                    <a:pt x="117" y="522"/>
                  </a:cubicBezTo>
                  <a:cubicBezTo>
                    <a:pt x="234" y="639"/>
                    <a:pt x="425" y="639"/>
                    <a:pt x="542" y="522"/>
                  </a:cubicBezTo>
                  <a:cubicBezTo>
                    <a:pt x="611" y="453"/>
                    <a:pt x="638" y="358"/>
                    <a:pt x="625" y="268"/>
                  </a:cubicBezTo>
                  <a:cubicBezTo>
                    <a:pt x="457" y="437"/>
                    <a:pt x="457" y="437"/>
                    <a:pt x="457" y="437"/>
                  </a:cubicBezTo>
                  <a:cubicBezTo>
                    <a:pt x="451" y="443"/>
                    <a:pt x="444" y="447"/>
                    <a:pt x="437" y="450"/>
                  </a:cubicBezTo>
                  <a:cubicBezTo>
                    <a:pt x="354" y="513"/>
                    <a:pt x="260" y="495"/>
                    <a:pt x="202" y="437"/>
                  </a:cubicBezTo>
                  <a:cubicBezTo>
                    <a:pt x="202" y="437"/>
                    <a:pt x="202" y="437"/>
                    <a:pt x="202" y="437"/>
                  </a:cubicBezTo>
                  <a:cubicBezTo>
                    <a:pt x="132" y="367"/>
                    <a:pt x="132" y="252"/>
                    <a:pt x="202" y="182"/>
                  </a:cubicBezTo>
                  <a:cubicBezTo>
                    <a:pt x="203" y="182"/>
                    <a:pt x="203" y="182"/>
                    <a:pt x="204" y="18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highlight>
                  <a:srgbClr val="8080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5;p3">
              <a:extLst>
                <a:ext uri="{FF2B5EF4-FFF2-40B4-BE49-F238E27FC236}">
                  <a16:creationId xmlns:a16="http://schemas.microsoft.com/office/drawing/2014/main" id="{50C36711-D4F8-3C0B-22C4-2DB38624E370}"/>
                </a:ext>
              </a:extLst>
            </p:cNvPr>
            <p:cNvSpPr/>
            <p:nvPr/>
          </p:nvSpPr>
          <p:spPr>
            <a:xfrm>
              <a:off x="3649663" y="2297113"/>
              <a:ext cx="3549650" cy="3575050"/>
            </a:xfrm>
            <a:custGeom>
              <a:avLst/>
              <a:gdLst/>
              <a:ahLst/>
              <a:cxnLst/>
              <a:rect l="l" t="t" r="r" b="b"/>
              <a:pathLst>
                <a:path w="1173" h="1184" extrusionOk="0">
                  <a:moveTo>
                    <a:pt x="824" y="106"/>
                  </a:moveTo>
                  <a:cubicBezTo>
                    <a:pt x="601" y="0"/>
                    <a:pt x="363" y="58"/>
                    <a:pt x="211" y="210"/>
                  </a:cubicBezTo>
                  <a:cubicBezTo>
                    <a:pt x="0" y="420"/>
                    <a:pt x="0" y="763"/>
                    <a:pt x="211" y="973"/>
                  </a:cubicBezTo>
                  <a:cubicBezTo>
                    <a:pt x="421" y="1184"/>
                    <a:pt x="764" y="1184"/>
                    <a:pt x="974" y="973"/>
                  </a:cubicBezTo>
                  <a:cubicBezTo>
                    <a:pt x="1140" y="808"/>
                    <a:pt x="1173" y="561"/>
                    <a:pt x="1078" y="361"/>
                  </a:cubicBezTo>
                  <a:cubicBezTo>
                    <a:pt x="987" y="452"/>
                    <a:pt x="987" y="452"/>
                    <a:pt x="987" y="452"/>
                  </a:cubicBezTo>
                  <a:cubicBezTo>
                    <a:pt x="1039" y="600"/>
                    <a:pt x="1007" y="771"/>
                    <a:pt x="889" y="889"/>
                  </a:cubicBezTo>
                  <a:cubicBezTo>
                    <a:pt x="726" y="1052"/>
                    <a:pt x="459" y="1052"/>
                    <a:pt x="295" y="889"/>
                  </a:cubicBezTo>
                  <a:cubicBezTo>
                    <a:pt x="132" y="725"/>
                    <a:pt x="132" y="458"/>
                    <a:pt x="295" y="295"/>
                  </a:cubicBezTo>
                  <a:cubicBezTo>
                    <a:pt x="413" y="177"/>
                    <a:pt x="585" y="145"/>
                    <a:pt x="732" y="197"/>
                  </a:cubicBezTo>
                  <a:lnTo>
                    <a:pt x="824" y="106"/>
                  </a:lnTo>
                  <a:close/>
                </a:path>
              </a:pathLst>
            </a:custGeom>
            <a:solidFill>
              <a:srgbClr val="6985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highlight>
                  <a:srgbClr val="8080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6;p3">
              <a:extLst>
                <a:ext uri="{FF2B5EF4-FFF2-40B4-BE49-F238E27FC236}">
                  <a16:creationId xmlns:a16="http://schemas.microsoft.com/office/drawing/2014/main" id="{7FF3AE8D-3496-B9CC-CDEC-D03A8A7232DE}"/>
                </a:ext>
              </a:extLst>
            </p:cNvPr>
            <p:cNvSpPr/>
            <p:nvPr/>
          </p:nvSpPr>
          <p:spPr>
            <a:xfrm>
              <a:off x="3125788" y="1771650"/>
              <a:ext cx="4632325" cy="4622800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1417" y="369"/>
                  </a:moveTo>
                  <a:cubicBezTo>
                    <a:pt x="1340" y="446"/>
                    <a:pt x="1340" y="446"/>
                    <a:pt x="1340" y="446"/>
                  </a:cubicBezTo>
                  <a:cubicBezTo>
                    <a:pt x="1479" y="697"/>
                    <a:pt x="1445" y="1019"/>
                    <a:pt x="1232" y="1232"/>
                  </a:cubicBezTo>
                  <a:cubicBezTo>
                    <a:pt x="975" y="1490"/>
                    <a:pt x="556" y="1490"/>
                    <a:pt x="299" y="1232"/>
                  </a:cubicBezTo>
                  <a:cubicBezTo>
                    <a:pt x="41" y="975"/>
                    <a:pt x="41" y="556"/>
                    <a:pt x="299" y="299"/>
                  </a:cubicBezTo>
                  <a:cubicBezTo>
                    <a:pt x="512" y="86"/>
                    <a:pt x="834" y="52"/>
                    <a:pt x="1085" y="192"/>
                  </a:cubicBezTo>
                  <a:cubicBezTo>
                    <a:pt x="1162" y="115"/>
                    <a:pt x="1162" y="115"/>
                    <a:pt x="1162" y="115"/>
                  </a:cubicBezTo>
                  <a:cubicBezTo>
                    <a:pt x="1104" y="79"/>
                    <a:pt x="1041" y="52"/>
                    <a:pt x="974" y="33"/>
                  </a:cubicBezTo>
                  <a:cubicBezTo>
                    <a:pt x="974" y="29"/>
                    <a:pt x="974" y="29"/>
                    <a:pt x="974" y="29"/>
                  </a:cubicBezTo>
                  <a:cubicBezTo>
                    <a:pt x="908" y="10"/>
                    <a:pt x="838" y="0"/>
                    <a:pt x="765" y="0"/>
                  </a:cubicBezTo>
                  <a:cubicBezTo>
                    <a:pt x="693" y="0"/>
                    <a:pt x="623" y="10"/>
                    <a:pt x="557" y="29"/>
                  </a:cubicBezTo>
                  <a:cubicBezTo>
                    <a:pt x="557" y="33"/>
                    <a:pt x="557" y="33"/>
                    <a:pt x="557" y="33"/>
                  </a:cubicBezTo>
                  <a:cubicBezTo>
                    <a:pt x="237" y="124"/>
                    <a:pt x="0" y="416"/>
                    <a:pt x="0" y="766"/>
                  </a:cubicBezTo>
                  <a:cubicBezTo>
                    <a:pt x="0" y="964"/>
                    <a:pt x="75" y="1144"/>
                    <a:pt x="199" y="1280"/>
                  </a:cubicBezTo>
                  <a:cubicBezTo>
                    <a:pt x="339" y="1434"/>
                    <a:pt x="541" y="1531"/>
                    <a:pt x="765" y="1531"/>
                  </a:cubicBezTo>
                  <a:cubicBezTo>
                    <a:pt x="1115" y="1531"/>
                    <a:pt x="1407" y="1295"/>
                    <a:pt x="1498" y="974"/>
                  </a:cubicBezTo>
                  <a:cubicBezTo>
                    <a:pt x="1502" y="974"/>
                    <a:pt x="1502" y="974"/>
                    <a:pt x="1502" y="974"/>
                  </a:cubicBezTo>
                  <a:cubicBezTo>
                    <a:pt x="1521" y="908"/>
                    <a:pt x="1531" y="838"/>
                    <a:pt x="1531" y="766"/>
                  </a:cubicBezTo>
                  <a:cubicBezTo>
                    <a:pt x="1531" y="693"/>
                    <a:pt x="1521" y="623"/>
                    <a:pt x="1502" y="557"/>
                  </a:cubicBezTo>
                  <a:cubicBezTo>
                    <a:pt x="1498" y="557"/>
                    <a:pt x="1498" y="557"/>
                    <a:pt x="1498" y="557"/>
                  </a:cubicBezTo>
                  <a:cubicBezTo>
                    <a:pt x="1479" y="490"/>
                    <a:pt x="1452" y="427"/>
                    <a:pt x="1417" y="369"/>
                  </a:cubicBezTo>
                  <a:close/>
                </a:path>
              </a:pathLst>
            </a:custGeom>
            <a:solidFill>
              <a:srgbClr val="CDD6DE"/>
            </a:solidFill>
            <a:ln>
              <a:noFill/>
            </a:ln>
            <a:effectLst>
              <a:outerShdw blurRad="368300" sx="104000" sy="104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highlight>
                  <a:srgbClr val="8080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7;p3">
              <a:extLst>
                <a:ext uri="{FF2B5EF4-FFF2-40B4-BE49-F238E27FC236}">
                  <a16:creationId xmlns:a16="http://schemas.microsoft.com/office/drawing/2014/main" id="{262AAC0F-AA9A-5DA0-F41C-C8066173E1B4}"/>
                </a:ext>
              </a:extLst>
            </p:cNvPr>
            <p:cNvSpPr/>
            <p:nvPr/>
          </p:nvSpPr>
          <p:spPr>
            <a:xfrm>
              <a:off x="5203826" y="463550"/>
              <a:ext cx="3892550" cy="3856038"/>
            </a:xfrm>
            <a:custGeom>
              <a:avLst/>
              <a:gdLst/>
              <a:ahLst/>
              <a:cxnLst/>
              <a:rect l="l" t="t" r="r" b="b"/>
              <a:pathLst>
                <a:path w="1286" h="1277" extrusionOk="0">
                  <a:moveTo>
                    <a:pt x="1268" y="237"/>
                  </a:moveTo>
                  <a:cubicBezTo>
                    <a:pt x="1251" y="195"/>
                    <a:pt x="1211" y="168"/>
                    <a:pt x="1167" y="168"/>
                  </a:cubicBezTo>
                  <a:cubicBezTo>
                    <a:pt x="1105" y="168"/>
                    <a:pt x="1105" y="168"/>
                    <a:pt x="1105" y="168"/>
                  </a:cubicBezTo>
                  <a:cubicBezTo>
                    <a:pt x="1105" y="110"/>
                    <a:pt x="1105" y="110"/>
                    <a:pt x="1105" y="110"/>
                  </a:cubicBezTo>
                  <a:cubicBezTo>
                    <a:pt x="1105" y="50"/>
                    <a:pt x="1056" y="0"/>
                    <a:pt x="996" y="0"/>
                  </a:cubicBezTo>
                  <a:cubicBezTo>
                    <a:pt x="967" y="0"/>
                    <a:pt x="940" y="12"/>
                    <a:pt x="919" y="32"/>
                  </a:cubicBezTo>
                  <a:cubicBezTo>
                    <a:pt x="665" y="287"/>
                    <a:pt x="665" y="287"/>
                    <a:pt x="665" y="287"/>
                  </a:cubicBezTo>
                  <a:cubicBezTo>
                    <a:pt x="644" y="307"/>
                    <a:pt x="633" y="335"/>
                    <a:pt x="633" y="365"/>
                  </a:cubicBezTo>
                  <a:cubicBezTo>
                    <a:pt x="648" y="545"/>
                    <a:pt x="648" y="545"/>
                    <a:pt x="648" y="545"/>
                  </a:cubicBezTo>
                  <a:cubicBezTo>
                    <a:pt x="644" y="548"/>
                    <a:pt x="644" y="548"/>
                    <a:pt x="644" y="548"/>
                  </a:cubicBezTo>
                  <a:cubicBezTo>
                    <a:pt x="407" y="785"/>
                    <a:pt x="246" y="947"/>
                    <a:pt x="24" y="1169"/>
                  </a:cubicBezTo>
                  <a:cubicBezTo>
                    <a:pt x="0" y="1192"/>
                    <a:pt x="0" y="1230"/>
                    <a:pt x="24" y="1253"/>
                  </a:cubicBezTo>
                  <a:cubicBezTo>
                    <a:pt x="47" y="1277"/>
                    <a:pt x="85" y="1277"/>
                    <a:pt x="109" y="1253"/>
                  </a:cubicBezTo>
                  <a:cubicBezTo>
                    <a:pt x="175" y="1186"/>
                    <a:pt x="666" y="696"/>
                    <a:pt x="732" y="629"/>
                  </a:cubicBezTo>
                  <a:cubicBezTo>
                    <a:pt x="912" y="644"/>
                    <a:pt x="912" y="644"/>
                    <a:pt x="912" y="644"/>
                  </a:cubicBezTo>
                  <a:cubicBezTo>
                    <a:pt x="942" y="644"/>
                    <a:pt x="970" y="633"/>
                    <a:pt x="990" y="612"/>
                  </a:cubicBezTo>
                  <a:cubicBezTo>
                    <a:pt x="1245" y="358"/>
                    <a:pt x="1245" y="358"/>
                    <a:pt x="1245" y="358"/>
                  </a:cubicBezTo>
                  <a:cubicBezTo>
                    <a:pt x="1276" y="326"/>
                    <a:pt x="1286" y="278"/>
                    <a:pt x="1268" y="237"/>
                  </a:cubicBezTo>
                  <a:close/>
                  <a:moveTo>
                    <a:pt x="1174" y="287"/>
                  </a:moveTo>
                  <a:cubicBezTo>
                    <a:pt x="919" y="542"/>
                    <a:pt x="919" y="542"/>
                    <a:pt x="919" y="542"/>
                  </a:cubicBezTo>
                  <a:cubicBezTo>
                    <a:pt x="917" y="544"/>
                    <a:pt x="914" y="544"/>
                    <a:pt x="912" y="544"/>
                  </a:cubicBezTo>
                  <a:cubicBezTo>
                    <a:pt x="788" y="544"/>
                    <a:pt x="788" y="544"/>
                    <a:pt x="788" y="544"/>
                  </a:cubicBezTo>
                  <a:cubicBezTo>
                    <a:pt x="733" y="489"/>
                    <a:pt x="733" y="489"/>
                    <a:pt x="733" y="489"/>
                  </a:cubicBezTo>
                  <a:cubicBezTo>
                    <a:pt x="733" y="365"/>
                    <a:pt x="733" y="365"/>
                    <a:pt x="733" y="365"/>
                  </a:cubicBezTo>
                  <a:cubicBezTo>
                    <a:pt x="733" y="363"/>
                    <a:pt x="734" y="360"/>
                    <a:pt x="735" y="358"/>
                  </a:cubicBezTo>
                  <a:cubicBezTo>
                    <a:pt x="990" y="103"/>
                    <a:pt x="990" y="103"/>
                    <a:pt x="990" y="103"/>
                  </a:cubicBezTo>
                  <a:cubicBezTo>
                    <a:pt x="993" y="101"/>
                    <a:pt x="995" y="100"/>
                    <a:pt x="996" y="100"/>
                  </a:cubicBezTo>
                  <a:cubicBezTo>
                    <a:pt x="996" y="100"/>
                    <a:pt x="1005" y="100"/>
                    <a:pt x="1005" y="110"/>
                  </a:cubicBezTo>
                  <a:cubicBezTo>
                    <a:pt x="1005" y="268"/>
                    <a:pt x="1005" y="268"/>
                    <a:pt x="1005" y="268"/>
                  </a:cubicBezTo>
                  <a:cubicBezTo>
                    <a:pt x="1167" y="268"/>
                    <a:pt x="1167" y="268"/>
                    <a:pt x="1167" y="268"/>
                  </a:cubicBezTo>
                  <a:cubicBezTo>
                    <a:pt x="1168" y="268"/>
                    <a:pt x="1173" y="268"/>
                    <a:pt x="1176" y="275"/>
                  </a:cubicBezTo>
                  <a:cubicBezTo>
                    <a:pt x="1177" y="278"/>
                    <a:pt x="1178" y="283"/>
                    <a:pt x="1174" y="2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highlight>
                  <a:srgbClr val="8080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CAE34-D120-AB15-414D-F2E2791826FD}"/>
              </a:ext>
            </a:extLst>
          </p:cNvPr>
          <p:cNvSpPr txBox="1">
            <a:spLocks/>
          </p:cNvSpPr>
          <p:nvPr/>
        </p:nvSpPr>
        <p:spPr>
          <a:xfrm>
            <a:off x="881490" y="0"/>
            <a:ext cx="9603275" cy="19423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Char char="⮚"/>
            </a:pPr>
            <a:r>
              <a:rPr lang="zh-TW" altLang="en-US" b="1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視覺化資料</a:t>
            </a:r>
            <a:r>
              <a:rPr lang="en-US" altLang="zh-TW" b="1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-(1)</a:t>
            </a:r>
            <a:r>
              <a:rPr lang="zh-TW" altLang="en-US" b="1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特徵介紹</a:t>
            </a:r>
            <a:endParaRPr lang="en-US" altLang="zh-TW" b="1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Char char="⮚"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u="sng" dirty="0">
                <a:latin typeface="Microsoft JhengHei"/>
                <a:ea typeface="Microsoft JhengHei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https://www.kaggle.com/code/fearsomejockey/heart-disease-prediction-95-accuracy-recall/notebook</a:t>
            </a: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3200" b="1" i="0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BEF371-46FF-018E-108A-E9B8F7400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2" t="44999" r="14923" b="5695"/>
          <a:stretch/>
        </p:blipFill>
        <p:spPr>
          <a:xfrm>
            <a:off x="456715" y="1942321"/>
            <a:ext cx="10950825" cy="4276725"/>
          </a:xfrm>
          <a:prstGeom prst="rect">
            <a:avLst/>
          </a:prstGeom>
        </p:spPr>
      </p:pic>
      <p:grpSp>
        <p:nvGrpSpPr>
          <p:cNvPr id="5" name="Google Shape;145;p6">
            <a:extLst>
              <a:ext uri="{FF2B5EF4-FFF2-40B4-BE49-F238E27FC236}">
                <a16:creationId xmlns:a16="http://schemas.microsoft.com/office/drawing/2014/main" id="{67F36B40-DB55-D144-871C-2D188A5EFEAC}"/>
              </a:ext>
            </a:extLst>
          </p:cNvPr>
          <p:cNvGrpSpPr/>
          <p:nvPr/>
        </p:nvGrpSpPr>
        <p:grpSpPr>
          <a:xfrm>
            <a:off x="5503781" y="959154"/>
            <a:ext cx="1184437" cy="138599"/>
            <a:chOff x="5583442" y="1730683"/>
            <a:chExt cx="1184437" cy="138599"/>
          </a:xfrm>
        </p:grpSpPr>
        <p:cxnSp>
          <p:nvCxnSpPr>
            <p:cNvPr id="6" name="Google Shape;146;p6">
              <a:extLst>
                <a:ext uri="{FF2B5EF4-FFF2-40B4-BE49-F238E27FC236}">
                  <a16:creationId xmlns:a16="http://schemas.microsoft.com/office/drawing/2014/main" id="{7A653FB7-9464-A249-90AA-60C3153499F0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47;p6">
              <a:extLst>
                <a:ext uri="{FF2B5EF4-FFF2-40B4-BE49-F238E27FC236}">
                  <a16:creationId xmlns:a16="http://schemas.microsoft.com/office/drawing/2014/main" id="{F678DD7D-B121-0143-82C4-2FD4C2093338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148;p6">
              <a:extLst>
                <a:ext uri="{FF2B5EF4-FFF2-40B4-BE49-F238E27FC236}">
                  <a16:creationId xmlns:a16="http://schemas.microsoft.com/office/drawing/2014/main" id="{F3D7F0D2-9713-B44E-8772-48BF61EA9A13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149;p6">
              <a:extLst>
                <a:ext uri="{FF2B5EF4-FFF2-40B4-BE49-F238E27FC236}">
                  <a16:creationId xmlns:a16="http://schemas.microsoft.com/office/drawing/2014/main" id="{6302B729-4C0F-4441-917A-559FFE3A9A74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50;p6">
              <a:extLst>
                <a:ext uri="{FF2B5EF4-FFF2-40B4-BE49-F238E27FC236}">
                  <a16:creationId xmlns:a16="http://schemas.microsoft.com/office/drawing/2014/main" id="{F317C22F-8F16-1F44-824D-C64607FCDB49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151;p6">
              <a:extLst>
                <a:ext uri="{FF2B5EF4-FFF2-40B4-BE49-F238E27FC236}">
                  <a16:creationId xmlns:a16="http://schemas.microsoft.com/office/drawing/2014/main" id="{B8A959A8-C2EB-7446-A0E8-CEF2DA68A49E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52;p6">
              <a:extLst>
                <a:ext uri="{FF2B5EF4-FFF2-40B4-BE49-F238E27FC236}">
                  <a16:creationId xmlns:a16="http://schemas.microsoft.com/office/drawing/2014/main" id="{9E250C6F-E054-654F-9B72-0250AF73FD1C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94899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5F92A9-C179-98B3-1CA1-2387F159655C}"/>
              </a:ext>
            </a:extLst>
          </p:cNvPr>
          <p:cNvSpPr txBox="1">
            <a:spLocks/>
          </p:cNvSpPr>
          <p:nvPr/>
        </p:nvSpPr>
        <p:spPr>
          <a:xfrm>
            <a:off x="1" y="238771"/>
            <a:ext cx="12192000" cy="524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視覺化資料</a:t>
            </a:r>
            <a:r>
              <a:rPr lang="en-US" altLang="zh-TW" b="1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-(1)</a:t>
            </a:r>
            <a:r>
              <a:rPr lang="zh-TW" altLang="en-US" b="1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特徵介紹</a:t>
            </a:r>
            <a:endParaRPr lang="zh-TW" altLang="en-US" sz="3200" b="1" i="0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52A14C-F7D1-7CA0-F43D-E35390891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14264" rIns="91440" bIns="114264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422670-24FC-66D4-378C-68DAB463C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3D7A3F-1A24-B377-07D0-75767AE6B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872358"/>
              </p:ext>
            </p:extLst>
          </p:nvPr>
        </p:nvGraphicFramePr>
        <p:xfrm>
          <a:off x="0" y="1237048"/>
          <a:ext cx="12124609" cy="509016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2113834">
                  <a:extLst>
                    <a:ext uri="{9D8B030D-6E8A-4147-A177-3AD203B41FA5}">
                      <a16:colId xmlns:a16="http://schemas.microsoft.com/office/drawing/2014/main" val="1111379361"/>
                    </a:ext>
                  </a:extLst>
                </a:gridCol>
                <a:gridCol w="10010775">
                  <a:extLst>
                    <a:ext uri="{9D8B030D-6E8A-4147-A177-3AD203B41FA5}">
                      <a16:colId xmlns:a16="http://schemas.microsoft.com/office/drawing/2014/main" val="3789882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Features’ name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14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age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年齡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35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sex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性別 M=male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F=female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。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2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ChestPainType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胸痛型別 ASY：無症狀。 NAP：非心絞痛。 ATA：非典型心絞痛。 TA：典型心絞痛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。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8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RestingBP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靜息收縮壓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。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51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Cholesterol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血清膽固醇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。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15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FastingBS 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空腹血糖 &gt;120mg/dl 1=true 0=false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22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RestingECG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靜息心電圖 Normal：正常。LVH：left ventricular hypertrophy 左心室肥大。ST：ST-T wave abnormality ST-T波異常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。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762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MaxHR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最大心跳速率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。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999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ExerciseAngina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運動誘發的心絞痛 Y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=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會、</a:t>
                      </a: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N</a:t>
                      </a: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=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不會。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Oldpeak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相對於休息的運動引起的ST值(ST值與心電圖上的位置有關)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26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ST_Slope </a:t>
                      </a:r>
                      <a:endParaRPr lang="zh-TW" altLang="en-US" b="0" i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b="0" i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Microsoft JhengHei"/>
                          <a:sym typeface="Microsoft JhengHei"/>
                        </a:rPr>
                        <a:t>高峰ST段</a:t>
                      </a:r>
                      <a:r>
                        <a:rPr lang="zh-TW" altLang="en-US" sz="1800" b="0" i="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Microsoft JhengHei"/>
                          <a:sym typeface="Microsoft JhengHei"/>
                        </a:rPr>
                        <a:t>。</a:t>
                      </a: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Up：向上傾斜。 Flat：持平。 Down：向下傾斜。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30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sng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Microsoft JhengHei"/>
                          <a:sym typeface="Microsoft JhengHei"/>
                        </a:rPr>
                        <a:t>HeartDisease</a:t>
                      </a:r>
                      <a:endParaRPr lang="en-US" altLang="zh-TW" sz="1800" b="0" i="0" u="sng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是否患有心臟病 0：無。 1：有</a:t>
                      </a:r>
                      <a:r>
                        <a:rPr kumimoji="0" lang="zh-TW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。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871086"/>
                  </a:ext>
                </a:extLst>
              </a:tr>
            </a:tbl>
          </a:graphicData>
        </a:graphic>
      </p:graphicFrame>
      <p:grpSp>
        <p:nvGrpSpPr>
          <p:cNvPr id="7" name="Google Shape;145;p6">
            <a:extLst>
              <a:ext uri="{FF2B5EF4-FFF2-40B4-BE49-F238E27FC236}">
                <a16:creationId xmlns:a16="http://schemas.microsoft.com/office/drawing/2014/main" id="{2D2AC92B-C2F3-4C42-BBC0-56BD92A951E4}"/>
              </a:ext>
            </a:extLst>
          </p:cNvPr>
          <p:cNvGrpSpPr/>
          <p:nvPr/>
        </p:nvGrpSpPr>
        <p:grpSpPr>
          <a:xfrm>
            <a:off x="5503781" y="873810"/>
            <a:ext cx="1184437" cy="138599"/>
            <a:chOff x="5583442" y="1730683"/>
            <a:chExt cx="1184437" cy="138599"/>
          </a:xfrm>
        </p:grpSpPr>
        <p:cxnSp>
          <p:nvCxnSpPr>
            <p:cNvPr id="8" name="Google Shape;146;p6">
              <a:extLst>
                <a:ext uri="{FF2B5EF4-FFF2-40B4-BE49-F238E27FC236}">
                  <a16:creationId xmlns:a16="http://schemas.microsoft.com/office/drawing/2014/main" id="{DAD6DEBD-CBFD-8F48-BB09-E278FF158DAD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147;p6">
              <a:extLst>
                <a:ext uri="{FF2B5EF4-FFF2-40B4-BE49-F238E27FC236}">
                  <a16:creationId xmlns:a16="http://schemas.microsoft.com/office/drawing/2014/main" id="{1BEC7EAF-A0EF-884E-B6A6-E610D91751CB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48;p6">
              <a:extLst>
                <a:ext uri="{FF2B5EF4-FFF2-40B4-BE49-F238E27FC236}">
                  <a16:creationId xmlns:a16="http://schemas.microsoft.com/office/drawing/2014/main" id="{005A9C71-0C7A-8B49-A712-2E9F49556F41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149;p6">
              <a:extLst>
                <a:ext uri="{FF2B5EF4-FFF2-40B4-BE49-F238E27FC236}">
                  <a16:creationId xmlns:a16="http://schemas.microsoft.com/office/drawing/2014/main" id="{C7834CEE-706E-BF4E-9DB0-D86825F144E4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50;p6">
              <a:extLst>
                <a:ext uri="{FF2B5EF4-FFF2-40B4-BE49-F238E27FC236}">
                  <a16:creationId xmlns:a16="http://schemas.microsoft.com/office/drawing/2014/main" id="{8B9A6E1F-0B14-A745-B22B-B77371F49B74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51;p6">
              <a:extLst>
                <a:ext uri="{FF2B5EF4-FFF2-40B4-BE49-F238E27FC236}">
                  <a16:creationId xmlns:a16="http://schemas.microsoft.com/office/drawing/2014/main" id="{A756F0CA-FE46-8A4A-8612-0FB9BF1ACFDE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52;p6">
              <a:extLst>
                <a:ext uri="{FF2B5EF4-FFF2-40B4-BE49-F238E27FC236}">
                  <a16:creationId xmlns:a16="http://schemas.microsoft.com/office/drawing/2014/main" id="{91CD1A5B-B6C2-B44D-80FA-D0982C8F3D3F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61221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D6C0B-FD31-5012-787C-E1F92A1C21DE}"/>
              </a:ext>
            </a:extLst>
          </p:cNvPr>
          <p:cNvSpPr txBox="1">
            <a:spLocks/>
          </p:cNvSpPr>
          <p:nvPr/>
        </p:nvSpPr>
        <p:spPr>
          <a:xfrm>
            <a:off x="1379489" y="128439"/>
            <a:ext cx="9603275" cy="524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視覺化資料</a:t>
            </a:r>
            <a:r>
              <a:rPr lang="en-US" altLang="zh-TW" b="1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-(2)</a:t>
            </a:r>
            <a:r>
              <a:rPr lang="zh-TW" altLang="en-US" b="1" cap="none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特徵與罹患心臟病關係圖表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3200" b="1" i="0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43;p6">
            <a:extLst>
              <a:ext uri="{FF2B5EF4-FFF2-40B4-BE49-F238E27FC236}">
                <a16:creationId xmlns:a16="http://schemas.microsoft.com/office/drawing/2014/main" id="{1228422F-7F2D-FCAE-EFB9-C7AE7C5831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44;p6">
            <a:extLst>
              <a:ext uri="{FF2B5EF4-FFF2-40B4-BE49-F238E27FC236}">
                <a16:creationId xmlns:a16="http://schemas.microsoft.com/office/drawing/2014/main" id="{FAFE7B25-F92C-5F32-C8B3-49EAB1855DA0}"/>
              </a:ext>
            </a:extLst>
          </p:cNvPr>
          <p:cNvSpPr txBox="1"/>
          <p:nvPr/>
        </p:nvSpPr>
        <p:spPr>
          <a:xfrm>
            <a:off x="0" y="1098730"/>
            <a:ext cx="121920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特徵比較－不同年齡層患病情況</a:t>
            </a:r>
            <a:endParaRPr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Google Shape;145;p6">
            <a:extLst>
              <a:ext uri="{FF2B5EF4-FFF2-40B4-BE49-F238E27FC236}">
                <a16:creationId xmlns:a16="http://schemas.microsoft.com/office/drawing/2014/main" id="{242149A9-2673-85A1-08AE-CCFCAA61EBEA}"/>
              </a:ext>
            </a:extLst>
          </p:cNvPr>
          <p:cNvGrpSpPr/>
          <p:nvPr/>
        </p:nvGrpSpPr>
        <p:grpSpPr>
          <a:xfrm>
            <a:off x="5503780" y="781463"/>
            <a:ext cx="1184437" cy="138599"/>
            <a:chOff x="5583442" y="1730683"/>
            <a:chExt cx="1184437" cy="138599"/>
          </a:xfrm>
        </p:grpSpPr>
        <p:cxnSp>
          <p:nvCxnSpPr>
            <p:cNvPr id="6" name="Google Shape;146;p6">
              <a:extLst>
                <a:ext uri="{FF2B5EF4-FFF2-40B4-BE49-F238E27FC236}">
                  <a16:creationId xmlns:a16="http://schemas.microsoft.com/office/drawing/2014/main" id="{46FC3EF8-545B-6D85-DF7E-F0FA73173DD4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47;p6">
              <a:extLst>
                <a:ext uri="{FF2B5EF4-FFF2-40B4-BE49-F238E27FC236}">
                  <a16:creationId xmlns:a16="http://schemas.microsoft.com/office/drawing/2014/main" id="{9E2F1BD2-55D5-5C5A-04FE-CDDBAB65130C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148;p6">
              <a:extLst>
                <a:ext uri="{FF2B5EF4-FFF2-40B4-BE49-F238E27FC236}">
                  <a16:creationId xmlns:a16="http://schemas.microsoft.com/office/drawing/2014/main" id="{2F50817D-A132-92EE-F7E9-078CDE681509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149;p6">
              <a:extLst>
                <a:ext uri="{FF2B5EF4-FFF2-40B4-BE49-F238E27FC236}">
                  <a16:creationId xmlns:a16="http://schemas.microsoft.com/office/drawing/2014/main" id="{B4648CD3-2728-0D17-59C2-30D99274B30A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50;p6">
              <a:extLst>
                <a:ext uri="{FF2B5EF4-FFF2-40B4-BE49-F238E27FC236}">
                  <a16:creationId xmlns:a16="http://schemas.microsoft.com/office/drawing/2014/main" id="{05502B83-C6B2-320C-7D85-D155E4E91435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151;p6">
              <a:extLst>
                <a:ext uri="{FF2B5EF4-FFF2-40B4-BE49-F238E27FC236}">
                  <a16:creationId xmlns:a16="http://schemas.microsoft.com/office/drawing/2014/main" id="{E338EE4A-C7E9-88D9-053C-435FE6542F84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52;p6">
              <a:extLst>
                <a:ext uri="{FF2B5EF4-FFF2-40B4-BE49-F238E27FC236}">
                  <a16:creationId xmlns:a16="http://schemas.microsoft.com/office/drawing/2014/main" id="{58BFC0DB-877D-6E86-764A-CF7BEAC844B0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92390DFF-AAE7-194B-98AB-B9712342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468" y="2096539"/>
            <a:ext cx="6727128" cy="45982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D9E527B-5E0C-DB44-9690-473AC285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4" y="2071635"/>
            <a:ext cx="4499401" cy="459828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98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;p7">
            <a:extLst>
              <a:ext uri="{FF2B5EF4-FFF2-40B4-BE49-F238E27FC236}">
                <a16:creationId xmlns:a16="http://schemas.microsoft.com/office/drawing/2014/main" id="{5FB67939-F5CD-9250-DD33-D5771E1E17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0;p7">
            <a:extLst>
              <a:ext uri="{FF2B5EF4-FFF2-40B4-BE49-F238E27FC236}">
                <a16:creationId xmlns:a16="http://schemas.microsoft.com/office/drawing/2014/main" id="{646C5DBC-F67F-627F-3F39-E65BCE6BE0CB}"/>
              </a:ext>
            </a:extLst>
          </p:cNvPr>
          <p:cNvSpPr txBox="1"/>
          <p:nvPr/>
        </p:nvSpPr>
        <p:spPr>
          <a:xfrm>
            <a:off x="-334120" y="571045"/>
            <a:ext cx="121920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特徵比較－不同性別患病情況</a:t>
            </a:r>
            <a:endParaRPr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Google Shape;161;p7">
            <a:extLst>
              <a:ext uri="{FF2B5EF4-FFF2-40B4-BE49-F238E27FC236}">
                <a16:creationId xmlns:a16="http://schemas.microsoft.com/office/drawing/2014/main" id="{98613C1C-F037-5B1B-C454-BDF6C94C376E}"/>
              </a:ext>
            </a:extLst>
          </p:cNvPr>
          <p:cNvGrpSpPr/>
          <p:nvPr/>
        </p:nvGrpSpPr>
        <p:grpSpPr>
          <a:xfrm>
            <a:off x="5503780" y="1573614"/>
            <a:ext cx="1184437" cy="138599"/>
            <a:chOff x="5583442" y="1730683"/>
            <a:chExt cx="1184437" cy="138599"/>
          </a:xfrm>
        </p:grpSpPr>
        <p:cxnSp>
          <p:nvCxnSpPr>
            <p:cNvPr id="5" name="Google Shape;162;p7">
              <a:extLst>
                <a:ext uri="{FF2B5EF4-FFF2-40B4-BE49-F238E27FC236}">
                  <a16:creationId xmlns:a16="http://schemas.microsoft.com/office/drawing/2014/main" id="{5FFE70F8-4690-E557-152E-37572091F18A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163;p7">
              <a:extLst>
                <a:ext uri="{FF2B5EF4-FFF2-40B4-BE49-F238E27FC236}">
                  <a16:creationId xmlns:a16="http://schemas.microsoft.com/office/drawing/2014/main" id="{EBFAA241-FAC2-9496-307E-DE3308C41A7C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64;p7">
              <a:extLst>
                <a:ext uri="{FF2B5EF4-FFF2-40B4-BE49-F238E27FC236}">
                  <a16:creationId xmlns:a16="http://schemas.microsoft.com/office/drawing/2014/main" id="{368C9FC8-F8D2-E877-AE63-0D25F61409BB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165;p7">
              <a:extLst>
                <a:ext uri="{FF2B5EF4-FFF2-40B4-BE49-F238E27FC236}">
                  <a16:creationId xmlns:a16="http://schemas.microsoft.com/office/drawing/2014/main" id="{0D535743-2798-9F09-C5AE-13068A1D8BAC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166;p7">
              <a:extLst>
                <a:ext uri="{FF2B5EF4-FFF2-40B4-BE49-F238E27FC236}">
                  <a16:creationId xmlns:a16="http://schemas.microsoft.com/office/drawing/2014/main" id="{ABF94FEA-A1D4-56C7-A1B7-E3C08F1A893C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67;p7">
              <a:extLst>
                <a:ext uri="{FF2B5EF4-FFF2-40B4-BE49-F238E27FC236}">
                  <a16:creationId xmlns:a16="http://schemas.microsoft.com/office/drawing/2014/main" id="{199211B0-EB3D-5B53-159E-FA07CDEF8FB8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168;p7">
              <a:extLst>
                <a:ext uri="{FF2B5EF4-FFF2-40B4-BE49-F238E27FC236}">
                  <a16:creationId xmlns:a16="http://schemas.microsoft.com/office/drawing/2014/main" id="{327FF570-7746-CF08-CDFE-D1363CCF3F50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" name="Google Shape;170;p7">
            <a:extLst>
              <a:ext uri="{FF2B5EF4-FFF2-40B4-BE49-F238E27FC236}">
                <a16:creationId xmlns:a16="http://schemas.microsoft.com/office/drawing/2014/main" id="{23626C61-53EC-11B8-076E-CD0CF850A1C5}"/>
              </a:ext>
            </a:extLst>
          </p:cNvPr>
          <p:cNvSpPr txBox="1"/>
          <p:nvPr/>
        </p:nvSpPr>
        <p:spPr>
          <a:xfrm>
            <a:off x="7149649" y="2587247"/>
            <a:ext cx="5042351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Wingdings" pitchFamily="2" charset="2"/>
              <a:buChar char="Ø"/>
            </a:pPr>
            <a:r>
              <a:rPr lang="zh-TW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br>
              <a:rPr lang="zh-TW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男性患心臟病的比例高於女性</a:t>
            </a:r>
            <a:endParaRPr sz="1600" dirty="0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F5FFE10-9423-6246-B04D-8AA0E5A5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20" y="2173732"/>
            <a:ext cx="6007097" cy="43798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666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8">
            <a:extLst>
              <a:ext uri="{FF2B5EF4-FFF2-40B4-BE49-F238E27FC236}">
                <a16:creationId xmlns:a16="http://schemas.microsoft.com/office/drawing/2014/main" id="{563F39E2-0E1A-12CA-D963-05B244534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76;p8">
            <a:extLst>
              <a:ext uri="{FF2B5EF4-FFF2-40B4-BE49-F238E27FC236}">
                <a16:creationId xmlns:a16="http://schemas.microsoft.com/office/drawing/2014/main" id="{E3CA1C9A-B257-C256-7931-8DC741FEF2D6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特徵比較－心絞痛類型與心臟病的情況</a:t>
            </a:r>
            <a:endParaRPr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Google Shape;177;p8">
            <a:extLst>
              <a:ext uri="{FF2B5EF4-FFF2-40B4-BE49-F238E27FC236}">
                <a16:creationId xmlns:a16="http://schemas.microsoft.com/office/drawing/2014/main" id="{20804062-56C7-6EB3-263D-C2567097918B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5" name="Google Shape;178;p8">
              <a:extLst>
                <a:ext uri="{FF2B5EF4-FFF2-40B4-BE49-F238E27FC236}">
                  <a16:creationId xmlns:a16="http://schemas.microsoft.com/office/drawing/2014/main" id="{3196C007-6E01-62F7-DB3C-263A8DE823B5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179;p8">
              <a:extLst>
                <a:ext uri="{FF2B5EF4-FFF2-40B4-BE49-F238E27FC236}">
                  <a16:creationId xmlns:a16="http://schemas.microsoft.com/office/drawing/2014/main" id="{906B4D7D-C4A8-908F-0708-919CBF2603A6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80;p8">
              <a:extLst>
                <a:ext uri="{FF2B5EF4-FFF2-40B4-BE49-F238E27FC236}">
                  <a16:creationId xmlns:a16="http://schemas.microsoft.com/office/drawing/2014/main" id="{A1A29533-61CF-E07E-08EF-7643E256336A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181;p8">
              <a:extLst>
                <a:ext uri="{FF2B5EF4-FFF2-40B4-BE49-F238E27FC236}">
                  <a16:creationId xmlns:a16="http://schemas.microsoft.com/office/drawing/2014/main" id="{71C149B7-F2DB-A19F-DFB4-E95E730495AA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182;p8">
              <a:extLst>
                <a:ext uri="{FF2B5EF4-FFF2-40B4-BE49-F238E27FC236}">
                  <a16:creationId xmlns:a16="http://schemas.microsoft.com/office/drawing/2014/main" id="{34EA5FAD-8EC1-6DBD-40C5-9A3B9F025E55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83;p8">
              <a:extLst>
                <a:ext uri="{FF2B5EF4-FFF2-40B4-BE49-F238E27FC236}">
                  <a16:creationId xmlns:a16="http://schemas.microsoft.com/office/drawing/2014/main" id="{870388A4-5512-F708-4ED6-A37E712AA769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184;p8">
              <a:extLst>
                <a:ext uri="{FF2B5EF4-FFF2-40B4-BE49-F238E27FC236}">
                  <a16:creationId xmlns:a16="http://schemas.microsoft.com/office/drawing/2014/main" id="{0BC74E49-FEF1-1E03-266F-1ACC1564757B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711EE145-BB9D-144B-A3DD-11026295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191126"/>
            <a:ext cx="6697370" cy="44752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Google Shape;170;p7">
            <a:extLst>
              <a:ext uri="{FF2B5EF4-FFF2-40B4-BE49-F238E27FC236}">
                <a16:creationId xmlns:a16="http://schemas.microsoft.com/office/drawing/2014/main" id="{A743A728-A2B9-9841-A02E-66FBDE07767C}"/>
              </a:ext>
            </a:extLst>
          </p:cNvPr>
          <p:cNvSpPr txBox="1"/>
          <p:nvPr/>
        </p:nvSpPr>
        <p:spPr>
          <a:xfrm>
            <a:off x="7149649" y="2587247"/>
            <a:ext cx="5042351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Wingdings" pitchFamily="2" charset="2"/>
              <a:buChar char="Ø"/>
            </a:pPr>
            <a:r>
              <a:rPr lang="zh-TW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br>
              <a:rPr lang="zh-TW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無症狀患病機率高。</a:t>
            </a:r>
            <a:endParaRPr sz="1600" dirty="0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28065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1;p9">
            <a:extLst>
              <a:ext uri="{FF2B5EF4-FFF2-40B4-BE49-F238E27FC236}">
                <a16:creationId xmlns:a16="http://schemas.microsoft.com/office/drawing/2014/main" id="{6E424E6A-BA02-9975-20F0-8FF2848772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AEE6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92;p9">
            <a:extLst>
              <a:ext uri="{FF2B5EF4-FFF2-40B4-BE49-F238E27FC236}">
                <a16:creationId xmlns:a16="http://schemas.microsoft.com/office/drawing/2014/main" id="{964DC3E6-D59E-6C2D-44AF-8577407BC387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特徵比較－靜息收縮壓與心臟病的情況</a:t>
            </a:r>
            <a:endParaRPr sz="4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Google Shape;193;p9">
            <a:extLst>
              <a:ext uri="{FF2B5EF4-FFF2-40B4-BE49-F238E27FC236}">
                <a16:creationId xmlns:a16="http://schemas.microsoft.com/office/drawing/2014/main" id="{BAAA4E65-1DC9-E85D-31EF-4900617A263B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5" name="Google Shape;194;p9">
              <a:extLst>
                <a:ext uri="{FF2B5EF4-FFF2-40B4-BE49-F238E27FC236}">
                  <a16:creationId xmlns:a16="http://schemas.microsoft.com/office/drawing/2014/main" id="{10FE6137-E433-8E9D-4D90-216DA5376C0A}"/>
                </a:ext>
              </a:extLst>
            </p:cNvPr>
            <p:cNvCxnSpPr/>
            <p:nvPr/>
          </p:nvCxnSpPr>
          <p:spPr>
            <a:xfrm rot="10800000" flipH="1">
              <a:off x="558344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195;p9">
              <a:extLst>
                <a:ext uri="{FF2B5EF4-FFF2-40B4-BE49-F238E27FC236}">
                  <a16:creationId xmlns:a16="http://schemas.microsoft.com/office/drawing/2014/main" id="{2BC16993-4E2D-4AC3-C09C-6C14C36C39B8}"/>
                </a:ext>
              </a:extLst>
            </p:cNvPr>
            <p:cNvCxnSpPr/>
            <p:nvPr/>
          </p:nvCxnSpPr>
          <p:spPr>
            <a:xfrm>
              <a:off x="575186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96;p9">
              <a:extLst>
                <a:ext uri="{FF2B5EF4-FFF2-40B4-BE49-F238E27FC236}">
                  <a16:creationId xmlns:a16="http://schemas.microsoft.com/office/drawing/2014/main" id="{4BEBD836-335F-5A86-F675-E5994C6C3380}"/>
                </a:ext>
              </a:extLst>
            </p:cNvPr>
            <p:cNvCxnSpPr/>
            <p:nvPr/>
          </p:nvCxnSpPr>
          <p:spPr>
            <a:xfrm rot="10800000" flipH="1">
              <a:off x="5922116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197;p9">
              <a:extLst>
                <a:ext uri="{FF2B5EF4-FFF2-40B4-BE49-F238E27FC236}">
                  <a16:creationId xmlns:a16="http://schemas.microsoft.com/office/drawing/2014/main" id="{93DDCA9A-2103-4909-C4BF-582674B6F164}"/>
                </a:ext>
              </a:extLst>
            </p:cNvPr>
            <p:cNvCxnSpPr/>
            <p:nvPr/>
          </p:nvCxnSpPr>
          <p:spPr>
            <a:xfrm>
              <a:off x="6090543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198;p9">
              <a:extLst>
                <a:ext uri="{FF2B5EF4-FFF2-40B4-BE49-F238E27FC236}">
                  <a16:creationId xmlns:a16="http://schemas.microsoft.com/office/drawing/2014/main" id="{2DA16829-8B93-9A5A-1569-0EB87B311D16}"/>
                </a:ext>
              </a:extLst>
            </p:cNvPr>
            <p:cNvCxnSpPr/>
            <p:nvPr/>
          </p:nvCxnSpPr>
          <p:spPr>
            <a:xfrm rot="10800000" flipH="1">
              <a:off x="6260789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99;p9">
              <a:extLst>
                <a:ext uri="{FF2B5EF4-FFF2-40B4-BE49-F238E27FC236}">
                  <a16:creationId xmlns:a16="http://schemas.microsoft.com/office/drawing/2014/main" id="{AFE86CD5-B6FB-7DD8-E2A8-EFFC4496FCE4}"/>
                </a:ext>
              </a:extLst>
            </p:cNvPr>
            <p:cNvCxnSpPr/>
            <p:nvPr/>
          </p:nvCxnSpPr>
          <p:spPr>
            <a:xfrm>
              <a:off x="6429211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" name="Google Shape;200;p9">
              <a:extLst>
                <a:ext uri="{FF2B5EF4-FFF2-40B4-BE49-F238E27FC236}">
                  <a16:creationId xmlns:a16="http://schemas.microsoft.com/office/drawing/2014/main" id="{E749C14F-CE3C-9312-C732-34E4CE3D1E6E}"/>
                </a:ext>
              </a:extLst>
            </p:cNvPr>
            <p:cNvCxnSpPr/>
            <p:nvPr/>
          </p:nvCxnSpPr>
          <p:spPr>
            <a:xfrm rot="10800000" flipH="1">
              <a:off x="6588532" y="1730683"/>
              <a:ext cx="179347" cy="138599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201;p9">
            <a:extLst>
              <a:ext uri="{FF2B5EF4-FFF2-40B4-BE49-F238E27FC236}">
                <a16:creationId xmlns:a16="http://schemas.microsoft.com/office/drawing/2014/main" id="{EDBF0D34-0E7A-19E8-0EAB-CB3DF4C723BF}"/>
              </a:ext>
            </a:extLst>
          </p:cNvPr>
          <p:cNvSpPr txBox="1"/>
          <p:nvPr/>
        </p:nvSpPr>
        <p:spPr>
          <a:xfrm>
            <a:off x="6747620" y="2568197"/>
            <a:ext cx="4747500" cy="115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Wingdings" pitchFamily="2" charset="2"/>
              <a:buChar char="Ø"/>
            </a:pPr>
            <a:r>
              <a:rPr lang="zh-TW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分析：</a:t>
            </a:r>
            <a:br>
              <a:rPr lang="zh-TW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靜息收縮壓</a:t>
            </a:r>
            <a:r>
              <a:rPr lang="en-US" altLang="zh-TW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120-140</a:t>
            </a:r>
            <a:r>
              <a:rPr lang="zh-CN" altLang="en-US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之間，患病與正常差不多，高於</a:t>
            </a:r>
            <a:r>
              <a:rPr lang="en-US" altLang="zh-CN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140</a:t>
            </a:r>
            <a:r>
              <a:rPr lang="zh-CN" altLang="en-US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患病機率增加</a:t>
            </a:r>
            <a:r>
              <a:rPr lang="zh-TW" sz="1600" dirty="0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600" dirty="0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7434410-7297-EA4B-8CBB-900E0B75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7" y="2109979"/>
            <a:ext cx="6072366" cy="45073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01508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圖庫</Template>
  <TotalTime>524</TotalTime>
  <Words>775</Words>
  <Application>Microsoft Office PowerPoint</Application>
  <PresentationFormat>寬螢幕</PresentationFormat>
  <Paragraphs>97</Paragraphs>
  <Slides>20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Noto Sans Symbols</vt:lpstr>
      <vt:lpstr>微軟正黑體</vt:lpstr>
      <vt:lpstr>微軟正黑體</vt:lpstr>
      <vt:lpstr>Arial</vt:lpstr>
      <vt:lpstr>Calibri</vt:lpstr>
      <vt:lpstr>Gill Sans MT</vt:lpstr>
      <vt:lpstr>PT Sans</vt:lpstr>
      <vt:lpstr>Times New Roman</vt:lpstr>
      <vt:lpstr>Wingdings</vt:lpstr>
      <vt:lpstr>圖庫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allen</dc:creator>
  <cp:lastModifiedBy>昊廷 謝</cp:lastModifiedBy>
  <cp:revision>24</cp:revision>
  <dcterms:created xsi:type="dcterms:W3CDTF">2022-06-21T10:12:44Z</dcterms:created>
  <dcterms:modified xsi:type="dcterms:W3CDTF">2022-07-01T01:01:20Z</dcterms:modified>
</cp:coreProperties>
</file>